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Lato Bold" charset="1" panose="020F0502020204030203"/>
      <p:regular r:id="rId7"/>
    </p:embeddedFont>
    <p:embeddedFont>
      <p:font typeface="Lato" charset="1" panose="020F0502020204030203"/>
      <p:regular r:id="rId8"/>
    </p:embeddedFont>
    <p:embeddedFont>
      <p:font typeface="Lato Light Italics" charset="1" panose="020F0502020204030203"/>
      <p:regular r:id="rId9"/>
    </p:embeddedFont>
    <p:embeddedFont>
      <p:font typeface="Gotham Bold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59946" y="3220628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40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anchor="ctr" rtlCol="false" tIns="69624" lIns="69624" bIns="69624" rIns="69624"/>
            <a:lstStyle/>
            <a:p>
              <a:pPr algn="ctr">
                <a:lnSpc>
                  <a:spcPts val="246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7627049" y="2610429"/>
            <a:ext cx="7076006" cy="12871408"/>
            <a:chOff x="0" y="0"/>
            <a:chExt cx="660400" cy="12012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1201282"/>
            </a:xfrm>
            <a:custGeom>
              <a:avLst/>
              <a:gdLst/>
              <a:ahLst/>
              <a:cxnLst/>
              <a:rect r="r" b="b" t="t" l="l"/>
              <a:pathLst>
                <a:path h="1201282" w="660400">
                  <a:moveTo>
                    <a:pt x="220252" y="1182213"/>
                  </a:moveTo>
                  <a:cubicBezTo>
                    <a:pt x="254109" y="1193727"/>
                    <a:pt x="292600" y="1201282"/>
                    <a:pt x="330378" y="1201282"/>
                  </a:cubicBezTo>
                  <a:cubicBezTo>
                    <a:pt x="368157" y="1201282"/>
                    <a:pt x="404509" y="1194805"/>
                    <a:pt x="438009" y="1183291"/>
                  </a:cubicBezTo>
                  <a:cubicBezTo>
                    <a:pt x="438723" y="1182932"/>
                    <a:pt x="439435" y="1182932"/>
                    <a:pt x="440148" y="1182572"/>
                  </a:cubicBezTo>
                  <a:cubicBezTo>
                    <a:pt x="565955" y="1136517"/>
                    <a:pt x="658618" y="1014903"/>
                    <a:pt x="660400" y="864151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63509"/>
                  </a:lnTo>
                  <a:cubicBezTo>
                    <a:pt x="1782" y="1015622"/>
                    <a:pt x="93019" y="1137237"/>
                    <a:pt x="220252" y="1182213"/>
                  </a:cubicBezTo>
                  <a:close/>
                </a:path>
              </a:pathLst>
            </a:custGeom>
            <a:solidFill>
              <a:srgbClr val="DD403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38100"/>
              <a:ext cx="660400" cy="1036182"/>
            </a:xfrm>
            <a:prstGeom prst="rect">
              <a:avLst/>
            </a:prstGeom>
          </p:spPr>
          <p:txBody>
            <a:bodyPr anchor="ctr" rtlCol="false" tIns="69624" lIns="69624" bIns="69624" rIns="69624"/>
            <a:lstStyle/>
            <a:p>
              <a:pPr algn="ctr">
                <a:lnSpc>
                  <a:spcPts val="2467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4572124" y="5508131"/>
            <a:ext cx="5058398" cy="6312220"/>
          </a:xfrm>
          <a:custGeom>
            <a:avLst/>
            <a:gdLst/>
            <a:ahLst/>
            <a:cxnLst/>
            <a:rect r="r" b="b" t="t" l="l"/>
            <a:pathLst>
              <a:path h="6312220" w="5058398">
                <a:moveTo>
                  <a:pt x="5058398" y="0"/>
                </a:moveTo>
                <a:lnTo>
                  <a:pt x="0" y="0"/>
                </a:lnTo>
                <a:lnTo>
                  <a:pt x="0" y="6312219"/>
                </a:lnTo>
                <a:lnTo>
                  <a:pt x="5058398" y="6312219"/>
                </a:lnTo>
                <a:lnTo>
                  <a:pt x="50583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-5400000">
            <a:off x="8069043" y="-4747445"/>
            <a:ext cx="7076006" cy="13435145"/>
            <a:chOff x="0" y="0"/>
            <a:chExt cx="660400" cy="125389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60400" cy="1253895"/>
            </a:xfrm>
            <a:custGeom>
              <a:avLst/>
              <a:gdLst/>
              <a:ahLst/>
              <a:cxnLst/>
              <a:rect r="r" b="b" t="t" l="l"/>
              <a:pathLst>
                <a:path h="1253895" w="660400">
                  <a:moveTo>
                    <a:pt x="220252" y="1234826"/>
                  </a:moveTo>
                  <a:cubicBezTo>
                    <a:pt x="254109" y="1246340"/>
                    <a:pt x="292600" y="1253895"/>
                    <a:pt x="330378" y="1253895"/>
                  </a:cubicBezTo>
                  <a:cubicBezTo>
                    <a:pt x="368157" y="1253895"/>
                    <a:pt x="404509" y="1247418"/>
                    <a:pt x="438009" y="1235905"/>
                  </a:cubicBezTo>
                  <a:cubicBezTo>
                    <a:pt x="438723" y="1235545"/>
                    <a:pt x="439435" y="1235545"/>
                    <a:pt x="440148" y="1235186"/>
                  </a:cubicBezTo>
                  <a:cubicBezTo>
                    <a:pt x="565955" y="1189130"/>
                    <a:pt x="658618" y="1067516"/>
                    <a:pt x="660400" y="915595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14916"/>
                  </a:lnTo>
                  <a:cubicBezTo>
                    <a:pt x="1782" y="1068235"/>
                    <a:pt x="93019" y="1189850"/>
                    <a:pt x="220252" y="1234826"/>
                  </a:cubicBezTo>
                  <a:close/>
                </a:path>
              </a:pathLst>
            </a:custGeom>
            <a:solidFill>
              <a:srgbClr val="D7DAE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660400" cy="1088795"/>
            </a:xfrm>
            <a:prstGeom prst="rect">
              <a:avLst/>
            </a:prstGeom>
          </p:spPr>
          <p:txBody>
            <a:bodyPr anchor="ctr" rtlCol="false" tIns="69624" lIns="69624" bIns="69624" rIns="69624"/>
            <a:lstStyle/>
            <a:p>
              <a:pPr algn="ctr">
                <a:lnSpc>
                  <a:spcPts val="2467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6389066" y="7487917"/>
            <a:ext cx="6482912" cy="2352647"/>
          </a:xfrm>
          <a:custGeom>
            <a:avLst/>
            <a:gdLst/>
            <a:ahLst/>
            <a:cxnLst/>
            <a:rect r="r" b="b" t="t" l="l"/>
            <a:pathLst>
              <a:path h="2352647" w="6482912">
                <a:moveTo>
                  <a:pt x="0" y="0"/>
                </a:moveTo>
                <a:lnTo>
                  <a:pt x="6482912" y="0"/>
                </a:lnTo>
                <a:lnTo>
                  <a:pt x="6482912" y="2352647"/>
                </a:lnTo>
                <a:lnTo>
                  <a:pt x="0" y="23526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46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975840" y="-2045007"/>
            <a:ext cx="19076132" cy="12709473"/>
          </a:xfrm>
          <a:custGeom>
            <a:avLst/>
            <a:gdLst/>
            <a:ahLst/>
            <a:cxnLst/>
            <a:rect r="r" b="b" t="t" l="l"/>
            <a:pathLst>
              <a:path h="12709473" w="19076132">
                <a:moveTo>
                  <a:pt x="0" y="0"/>
                </a:moveTo>
                <a:lnTo>
                  <a:pt x="19076132" y="0"/>
                </a:lnTo>
                <a:lnTo>
                  <a:pt x="19076132" y="12709473"/>
                </a:lnTo>
                <a:lnTo>
                  <a:pt x="0" y="127094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06071" y="7449524"/>
            <a:ext cx="2941623" cy="2298916"/>
          </a:xfrm>
          <a:custGeom>
            <a:avLst/>
            <a:gdLst/>
            <a:ahLst/>
            <a:cxnLst/>
            <a:rect r="r" b="b" t="t" l="l"/>
            <a:pathLst>
              <a:path h="2298916" w="2941623">
                <a:moveTo>
                  <a:pt x="0" y="0"/>
                </a:moveTo>
                <a:lnTo>
                  <a:pt x="2941623" y="0"/>
                </a:lnTo>
                <a:lnTo>
                  <a:pt x="2941623" y="2298916"/>
                </a:lnTo>
                <a:lnTo>
                  <a:pt x="0" y="22989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5996" y="6089156"/>
            <a:ext cx="2117481" cy="690828"/>
          </a:xfrm>
          <a:custGeom>
            <a:avLst/>
            <a:gdLst/>
            <a:ahLst/>
            <a:cxnLst/>
            <a:rect r="r" b="b" t="t" l="l"/>
            <a:pathLst>
              <a:path h="690828" w="2117481">
                <a:moveTo>
                  <a:pt x="0" y="0"/>
                </a:moveTo>
                <a:lnTo>
                  <a:pt x="2117480" y="0"/>
                </a:lnTo>
                <a:lnTo>
                  <a:pt x="2117480" y="690828"/>
                </a:lnTo>
                <a:lnTo>
                  <a:pt x="0" y="6908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93479" y="6179522"/>
            <a:ext cx="510650" cy="508586"/>
          </a:xfrm>
          <a:custGeom>
            <a:avLst/>
            <a:gdLst/>
            <a:ahLst/>
            <a:cxnLst/>
            <a:rect r="r" b="b" t="t" l="l"/>
            <a:pathLst>
              <a:path h="508586" w="510650">
                <a:moveTo>
                  <a:pt x="0" y="0"/>
                </a:moveTo>
                <a:lnTo>
                  <a:pt x="510650" y="0"/>
                </a:lnTo>
                <a:lnTo>
                  <a:pt x="510650" y="508586"/>
                </a:lnTo>
                <a:lnTo>
                  <a:pt x="0" y="5085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40" r="0" b="-14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276883" y="6098101"/>
            <a:ext cx="2058016" cy="671428"/>
          </a:xfrm>
          <a:custGeom>
            <a:avLst/>
            <a:gdLst/>
            <a:ahLst/>
            <a:cxnLst/>
            <a:rect r="r" b="b" t="t" l="l"/>
            <a:pathLst>
              <a:path h="671428" w="2058016">
                <a:moveTo>
                  <a:pt x="0" y="0"/>
                </a:moveTo>
                <a:lnTo>
                  <a:pt x="2058015" y="0"/>
                </a:lnTo>
                <a:lnTo>
                  <a:pt x="2058015" y="671428"/>
                </a:lnTo>
                <a:lnTo>
                  <a:pt x="0" y="6714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93479" y="6089156"/>
            <a:ext cx="3864773" cy="690828"/>
          </a:xfrm>
          <a:custGeom>
            <a:avLst/>
            <a:gdLst/>
            <a:ahLst/>
            <a:cxnLst/>
            <a:rect r="r" b="b" t="t" l="l"/>
            <a:pathLst>
              <a:path h="690828" w="3864773">
                <a:moveTo>
                  <a:pt x="0" y="0"/>
                </a:moveTo>
                <a:lnTo>
                  <a:pt x="3864772" y="0"/>
                </a:lnTo>
                <a:lnTo>
                  <a:pt x="3864772" y="690828"/>
                </a:lnTo>
                <a:lnTo>
                  <a:pt x="0" y="690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06071" y="724730"/>
            <a:ext cx="13453875" cy="2086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5"/>
              </a:lnSpc>
            </a:pPr>
            <a:r>
              <a:rPr lang="en-US" b="true" sz="4845" spc="-203">
                <a:solidFill>
                  <a:srgbClr val="154194"/>
                </a:solidFill>
                <a:latin typeface="Lato Bold"/>
                <a:ea typeface="Lato Bold"/>
                <a:cs typeface="Lato Bold"/>
                <a:sym typeface="Lato Bold"/>
              </a:rPr>
              <a:t>Join SIOP as a Junior Professional </a:t>
            </a:r>
            <a:r>
              <a:rPr lang="en-US" sz="4845" spc="-203">
                <a:solidFill>
                  <a:srgbClr val="154194"/>
                </a:solidFill>
                <a:latin typeface="Lato"/>
                <a:ea typeface="Lato"/>
                <a:cs typeface="Lato"/>
                <a:sym typeface="Lato"/>
              </a:rPr>
              <a:t>(age 27 or under) and become part of the only global community dedicated to advancing paediatric oncology.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546144" y="6773833"/>
            <a:ext cx="5115900" cy="2199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4"/>
              </a:lnSpc>
            </a:pPr>
            <a:r>
              <a:rPr lang="en-US" sz="3700" spc="-155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Learn. Connect. Grow.</a:t>
            </a:r>
          </a:p>
          <a:p>
            <a:pPr algn="l">
              <a:lnSpc>
                <a:spcPts val="3404"/>
              </a:lnSpc>
            </a:pPr>
            <a:r>
              <a:rPr lang="en-US" sz="3700" i="true" spc="-155">
                <a:solidFill>
                  <a:srgbClr val="FFFFFF"/>
                </a:solidFill>
                <a:latin typeface="Lato Light Italics"/>
                <a:ea typeface="Lato Light Italics"/>
                <a:cs typeface="Lato Light Italics"/>
                <a:sym typeface="Lato Light Italics"/>
              </a:rPr>
              <a:t>Together, we improve childhood cancer care.</a:t>
            </a:r>
          </a:p>
          <a:p>
            <a:pPr algn="l">
              <a:lnSpc>
                <a:spcPts val="3404"/>
              </a:lnSpc>
            </a:pPr>
          </a:p>
          <a:p>
            <a:pPr algn="l">
              <a:lnSpc>
                <a:spcPts val="3404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503004" y="3330714"/>
            <a:ext cx="7610615" cy="2067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2262" indent="-311131" lvl="1">
              <a:lnSpc>
                <a:spcPts val="3256"/>
              </a:lnSpc>
              <a:buFont typeface="Arial"/>
              <a:buChar char="•"/>
            </a:pPr>
            <a:r>
              <a:rPr lang="en-US" sz="2882" spc="-121">
                <a:solidFill>
                  <a:srgbClr val="154194"/>
                </a:solidFill>
                <a:latin typeface="Lato"/>
                <a:ea typeface="Lato"/>
                <a:cs typeface="Lato"/>
                <a:sym typeface="Lato"/>
              </a:rPr>
              <a:t>Global professional </a:t>
            </a:r>
            <a:r>
              <a:rPr lang="en-US" b="true" sz="2882" spc="-121">
                <a:solidFill>
                  <a:srgbClr val="154194"/>
                </a:solidFill>
                <a:latin typeface="Lato Bold"/>
                <a:ea typeface="Lato Bold"/>
                <a:cs typeface="Lato Bold"/>
                <a:sym typeface="Lato Bold"/>
              </a:rPr>
              <a:t>community</a:t>
            </a:r>
          </a:p>
          <a:p>
            <a:pPr algn="l" marL="622262" indent="-311131" lvl="1">
              <a:lnSpc>
                <a:spcPts val="3256"/>
              </a:lnSpc>
              <a:buFont typeface="Arial"/>
              <a:buChar char="•"/>
            </a:pPr>
            <a:r>
              <a:rPr lang="en-US" sz="2882" spc="-121">
                <a:solidFill>
                  <a:srgbClr val="154194"/>
                </a:solidFill>
                <a:latin typeface="Lato"/>
                <a:ea typeface="Lato"/>
                <a:cs typeface="Lato"/>
                <a:sym typeface="Lato"/>
              </a:rPr>
              <a:t>International </a:t>
            </a:r>
            <a:r>
              <a:rPr lang="en-US" b="true" sz="2882" spc="-121">
                <a:solidFill>
                  <a:srgbClr val="154194"/>
                </a:solidFill>
                <a:latin typeface="Lato Bold"/>
                <a:ea typeface="Lato Bold"/>
                <a:cs typeface="Lato Bold"/>
                <a:sym typeface="Lato Bold"/>
              </a:rPr>
              <a:t>networking</a:t>
            </a:r>
          </a:p>
          <a:p>
            <a:pPr algn="l" marL="622262" indent="-311131" lvl="1">
              <a:lnSpc>
                <a:spcPts val="3256"/>
              </a:lnSpc>
              <a:buFont typeface="Arial"/>
              <a:buChar char="•"/>
            </a:pPr>
            <a:r>
              <a:rPr lang="en-US" sz="2882" spc="-121">
                <a:solidFill>
                  <a:srgbClr val="154194"/>
                </a:solidFill>
                <a:latin typeface="Lato"/>
                <a:ea typeface="Lato"/>
                <a:cs typeface="Lato"/>
                <a:sym typeface="Lato"/>
              </a:rPr>
              <a:t>Free access to </a:t>
            </a:r>
            <a:r>
              <a:rPr lang="en-US" b="true" sz="2882" spc="-121">
                <a:solidFill>
                  <a:srgbClr val="154194"/>
                </a:solidFill>
                <a:latin typeface="Lato Bold"/>
                <a:ea typeface="Lato Bold"/>
                <a:cs typeface="Lato Bold"/>
                <a:sym typeface="Lato Bold"/>
              </a:rPr>
              <a:t>education</a:t>
            </a:r>
            <a:r>
              <a:rPr lang="en-US" sz="2882" spc="-121">
                <a:solidFill>
                  <a:srgbClr val="154194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3256"/>
              </a:lnSpc>
            </a:pPr>
            <a:r>
              <a:rPr lang="en-US" sz="2882" spc="-121">
                <a:solidFill>
                  <a:srgbClr val="154194"/>
                </a:solidFill>
                <a:latin typeface="Lato"/>
                <a:ea typeface="Lato"/>
                <a:cs typeface="Lato"/>
                <a:sym typeface="Lato"/>
              </a:rPr>
              <a:t>        &amp; CME modules</a:t>
            </a:r>
          </a:p>
          <a:p>
            <a:pPr algn="l">
              <a:lnSpc>
                <a:spcPts val="3256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7101323" y="3330714"/>
            <a:ext cx="7610615" cy="1656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2262" indent="-311131" lvl="1">
              <a:lnSpc>
                <a:spcPts val="3256"/>
              </a:lnSpc>
              <a:buFont typeface="Arial"/>
              <a:buChar char="•"/>
            </a:pPr>
            <a:r>
              <a:rPr lang="en-US" sz="2882" spc="-121">
                <a:solidFill>
                  <a:srgbClr val="154194"/>
                </a:solidFill>
                <a:latin typeface="Lato"/>
                <a:ea typeface="Lato"/>
                <a:cs typeface="Lato"/>
                <a:sym typeface="Lato"/>
              </a:rPr>
              <a:t>Scholarships &amp; </a:t>
            </a:r>
            <a:r>
              <a:rPr lang="en-US" b="true" sz="2882" spc="-121">
                <a:solidFill>
                  <a:srgbClr val="154194"/>
                </a:solidFill>
                <a:latin typeface="Lato Bold"/>
                <a:ea typeface="Lato Bold"/>
                <a:cs typeface="Lato Bold"/>
                <a:sym typeface="Lato Bold"/>
              </a:rPr>
              <a:t>awards </a:t>
            </a:r>
          </a:p>
          <a:p>
            <a:pPr algn="l" marL="622262" indent="-311131" lvl="1">
              <a:lnSpc>
                <a:spcPts val="3256"/>
              </a:lnSpc>
              <a:buFont typeface="Arial"/>
              <a:buChar char="•"/>
            </a:pPr>
            <a:r>
              <a:rPr lang="en-US" sz="2882" spc="-121">
                <a:solidFill>
                  <a:srgbClr val="154194"/>
                </a:solidFill>
                <a:latin typeface="Lato"/>
                <a:ea typeface="Lato"/>
                <a:cs typeface="Lato"/>
                <a:sym typeface="Lato"/>
              </a:rPr>
              <a:t>Free PBC </a:t>
            </a:r>
            <a:r>
              <a:rPr lang="en-US" b="true" sz="2882" spc="-121">
                <a:solidFill>
                  <a:srgbClr val="154194"/>
                </a:solidFill>
                <a:latin typeface="Lato Bold"/>
                <a:ea typeface="Lato Bold"/>
                <a:cs typeface="Lato Bold"/>
                <a:sym typeface="Lato Bold"/>
              </a:rPr>
              <a:t>journal </a:t>
            </a:r>
            <a:r>
              <a:rPr lang="en-US" sz="2882" spc="-121">
                <a:solidFill>
                  <a:srgbClr val="154194"/>
                </a:solidFill>
                <a:latin typeface="Lato"/>
                <a:ea typeface="Lato"/>
                <a:cs typeface="Lato"/>
                <a:sym typeface="Lato"/>
              </a:rPr>
              <a:t>subscription</a:t>
            </a:r>
          </a:p>
          <a:p>
            <a:pPr algn="l" marL="622262" indent="-311131" lvl="1">
              <a:lnSpc>
                <a:spcPts val="3256"/>
              </a:lnSpc>
              <a:buFont typeface="Arial"/>
              <a:buChar char="•"/>
            </a:pPr>
            <a:r>
              <a:rPr lang="en-US" b="true" sz="2882" spc="-121">
                <a:solidFill>
                  <a:srgbClr val="154194"/>
                </a:solidFill>
                <a:latin typeface="Lato Bold"/>
                <a:ea typeface="Lato Bold"/>
                <a:cs typeface="Lato Bold"/>
                <a:sym typeface="Lato Bold"/>
              </a:rPr>
              <a:t>Reduced fees </a:t>
            </a:r>
            <a:r>
              <a:rPr lang="en-US" sz="2882" spc="-121">
                <a:solidFill>
                  <a:srgbClr val="154194"/>
                </a:solidFill>
                <a:latin typeface="Lato"/>
                <a:ea typeface="Lato"/>
                <a:cs typeface="Lato"/>
                <a:sym typeface="Lato"/>
              </a:rPr>
              <a:t>for congress registration</a:t>
            </a:r>
          </a:p>
          <a:p>
            <a:pPr algn="l" marL="622262" indent="-311131" lvl="1">
              <a:lnSpc>
                <a:spcPts val="3256"/>
              </a:lnSpc>
              <a:buFont typeface="Arial"/>
              <a:buChar char="•"/>
            </a:pPr>
            <a:r>
              <a:rPr lang="en-US" sz="2882" spc="-121">
                <a:solidFill>
                  <a:srgbClr val="154194"/>
                </a:solidFill>
                <a:latin typeface="Lato"/>
                <a:ea typeface="Lato"/>
                <a:cs typeface="Lato"/>
                <a:sym typeface="Lato"/>
              </a:rPr>
              <a:t>Career &amp; </a:t>
            </a:r>
            <a:r>
              <a:rPr lang="en-US" b="true" sz="2882" spc="-121">
                <a:solidFill>
                  <a:srgbClr val="154194"/>
                </a:solidFill>
                <a:latin typeface="Lato Bold"/>
                <a:ea typeface="Lato Bold"/>
                <a:cs typeface="Lato Bold"/>
                <a:sym typeface="Lato Bold"/>
              </a:rPr>
              <a:t>leadership opportunities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24268" y="6208097"/>
            <a:ext cx="2623426" cy="500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41"/>
              </a:lnSpc>
              <a:spcBef>
                <a:spcPct val="0"/>
              </a:spcBef>
            </a:pPr>
            <a:r>
              <a:rPr lang="en-US" b="true" sz="194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MEMBERS.SIOP-ONLINE.ORG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DAHCOL56n9A</dc:identifier>
  <dcterms:modified xsi:type="dcterms:W3CDTF">2011-08-01T06:04:30Z</dcterms:modified>
  <cp:revision>1</cp:revision>
  <dc:title>Renew your membership (Presentation)</dc:title>
</cp:coreProperties>
</file>