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4252" r:id="rId3"/>
    <p:sldId id="4253" r:id="rId4"/>
    <p:sldId id="4254" r:id="rId5"/>
    <p:sldId id="4261" r:id="rId6"/>
    <p:sldId id="4251" r:id="rId7"/>
    <p:sldId id="4255" r:id="rId8"/>
    <p:sldId id="4256" r:id="rId9"/>
    <p:sldId id="4257" r:id="rId10"/>
    <p:sldId id="4258" r:id="rId11"/>
    <p:sldId id="4259" r:id="rId12"/>
    <p:sldId id="4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D94C-7212-4718-BBFC-E24B139B453C}" type="datetimeFigureOut">
              <a:rPr lang="en-US" smtClean="0"/>
              <a:t>1/24/21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9F033-9D2B-4C4C-BC64-4DD84F127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4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81FD-5C3C-4C91-84FA-87C69B921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103DEB-D5B4-46A1-A9AC-D2BDC2B86C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308C21-A209-434D-83AF-EF276313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ECB5F-BB2F-40EB-B714-511E42A06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74B43-BA61-44EC-9B2B-EE9D3FEB4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F8623A8-E20D-40B4-A589-9542F855C59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9285" y="219075"/>
            <a:ext cx="17907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0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CC5B4-54B3-428F-A42B-DAFF00C5B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4D0149-CF60-4235-8768-884381B65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CF2FC-2081-4246-9D8B-A8D37254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0AEEA-2D3D-4504-9945-1F83426B3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18C2F-B909-44EF-8C36-A3937E06D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7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0F8547-FCE2-4730-921A-FDE3C374CF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345CF6-6FB2-43DD-A748-1A574385E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09890-9C46-4BBC-8697-271743EB3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D09001-A005-4982-886C-2340A2B1B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7F9D2-F983-4B6E-9695-A82CE584D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1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A1DC3-BCD9-4AF0-98E2-11B670767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3" y="136525"/>
            <a:ext cx="11594969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2DD00-9C13-4B51-BF3E-5EF0D5D77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792" y="1542716"/>
            <a:ext cx="11528980" cy="4351338"/>
          </a:xfrm>
        </p:spPr>
        <p:txBody>
          <a:bodyPr/>
          <a:lstStyle>
            <a:lvl2pPr>
              <a:defRPr sz="2000" i="1">
                <a:solidFill>
                  <a:srgbClr val="FF0000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A92C8-57AA-4CE4-9305-55BBC226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C9473-E5FA-4258-9641-EBD368E43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C86557-248E-4E4A-A999-7E7F27AA3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91C444B-2DA8-406F-B5EF-F56D91B506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94054"/>
            <a:ext cx="861960" cy="6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204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9974B-5EFF-482A-B3EF-E900C3C03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259BB-E1C7-419A-B68B-82773E13AD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BDAD-C361-4E81-B59F-5FA38534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248B0-2E19-4495-AAB8-1B6EC0E88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EBD90-8141-4EF3-8137-E33E636A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0937D6-3F0B-4BEA-A1FD-78F161AD2A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94054"/>
            <a:ext cx="861960" cy="6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5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A567-E2A5-4DDE-A7D9-CD75AB5C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657" y="136525"/>
            <a:ext cx="11340445" cy="101118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C6CA9-A6C1-44D5-999B-60BEE9F26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7100"/>
            <a:ext cx="5181600" cy="46872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F6AEE-7594-4367-A768-CB56A7342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27100"/>
            <a:ext cx="5181600" cy="46872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6ECC4F-E640-44C5-B7C3-D6BCB5BB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AAD28-4E59-4F43-8954-602FCFD57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EDB37-E736-4508-9AD4-65BDBF812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15E5C0-F52E-4178-8B74-CAB4BF63D7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94054"/>
            <a:ext cx="861960" cy="6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82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4E595-CBF5-4F90-AACF-753C8563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938" y="202416"/>
            <a:ext cx="1139700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FD4920-9C60-418F-B851-FAF55E42C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875BD-518E-49BE-AC35-CD47C68D9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C0FB2E-4585-4716-9E96-B41FFCB51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D865F0-3736-4DCA-8960-9D3242B1F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88A4BB-CC17-49A9-8C43-7283E2AF8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7038D2-6DE1-480B-BC05-B482DBB31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DCA0CB-AFC1-4E8B-A57C-187D9BDC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0044203-B970-4AAD-874C-CCF352ED1F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03481"/>
            <a:ext cx="861960" cy="6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F77A-4493-4E73-B3D4-2B70A995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097" y="136525"/>
            <a:ext cx="11594969" cy="10323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14B069-CB19-41C0-B93D-BECF20464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14CAA-C426-4A91-AE4A-08F6C531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2F4B33-F391-43AC-B392-0688735D4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0370E9-01B3-46E8-9080-CE784AA0003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94054"/>
            <a:ext cx="861960" cy="66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958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66B835-E5F7-44A0-BCCD-D0A2B85F2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0DF0CB-FF16-45F9-B66A-3F14D6F9F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339FEF-6563-49CE-AAB5-4B70845DC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1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CA2C6-A6B9-4A9E-8B80-F60C82301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4BAEC-2049-4587-8514-DA7D19728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CCCA67-CB8F-45AF-83FC-2EE7C0C1C8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3B351-F117-47BC-8F9B-5DC155706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1D3452-8769-4001-8777-FC2856066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99E6A-1DE5-47F2-90C5-0A01A71B0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7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9001A-0688-4E87-B2BB-822B25670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FAA976-DE6C-471F-9394-C4D19105C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6FA45-E48E-4177-8E0E-ABA13D086F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2DF627-B15C-4FD7-A3EC-FCD204354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81F41-052D-4026-8FF7-385D4ED20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3290C-813C-4019-B71D-3BEEFE83D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7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DCC6FCEA-F0DF-4D38-873F-E2905E94251A}"/>
              </a:ext>
            </a:extLst>
          </p:cNvPr>
          <p:cNvSpPr/>
          <p:nvPr userDrawn="1"/>
        </p:nvSpPr>
        <p:spPr>
          <a:xfrm flipV="1">
            <a:off x="11881" y="6523242"/>
            <a:ext cx="12191999" cy="33475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98130B-11D9-4413-A3B2-D86D7AF77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81" y="153783"/>
            <a:ext cx="117457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62EEC-F1E9-49C3-8BEB-80F3D28BA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981" y="1646238"/>
            <a:ext cx="11745798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E9D9B-D6D0-4FD6-BC63-1E0C7D8C52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088D1-5AEA-4357-8973-8719EA3EDFF7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DAE65-CF6B-4225-A178-00366C1348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C16BF-282D-4AF0-A561-16E0F09FE4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C10B8-735C-4824-B502-3160F74D26A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2B8C2E1-606B-4E64-9682-EF402F3E0E2C}"/>
              </a:ext>
            </a:extLst>
          </p:cNvPr>
          <p:cNvSpPr txBox="1"/>
          <p:nvPr userDrawn="1"/>
        </p:nvSpPr>
        <p:spPr>
          <a:xfrm>
            <a:off x="7433821" y="6504255"/>
            <a:ext cx="4758179" cy="372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solidFill>
                  <a:schemeClr val="bg1"/>
                </a:solidFill>
                <a:effectLst/>
                <a:latin typeface="Bahnschrift SemiBold Condensed" panose="020B0502040204020203" pitchFamily="34" charset="0"/>
                <a:ea typeface="Calibri" panose="020F0502020204030204" pitchFamily="34" charset="0"/>
                <a:cs typeface="Calibri-Light"/>
              </a:rPr>
              <a:t>No child should die of cancer: cure for more, care for all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7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>
              <a:lumMod val="50000"/>
            </a:schemeClr>
          </a:solidFill>
          <a:latin typeface="Algerian" panose="04020705040A02060702" pitchFamily="8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ü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3D512-E871-457D-B4F5-E207FF0705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8750" y="1695449"/>
            <a:ext cx="9144000" cy="1547813"/>
          </a:xfrm>
        </p:spPr>
        <p:txBody>
          <a:bodyPr>
            <a:normAutofit fontScale="90000"/>
          </a:bodyPr>
          <a:lstStyle/>
          <a:p>
            <a:r>
              <a:rPr lang="en-US" sz="5300" dirty="0">
                <a:solidFill>
                  <a:srgbClr val="0070C0"/>
                </a:solidFill>
                <a:latin typeface="Algerian" panose="04020705040A02060702" pitchFamily="82" charset="0"/>
              </a:rPr>
              <a:t>SIOP</a:t>
            </a:r>
            <a:r>
              <a:rPr lang="en-US" sz="5300" dirty="0">
                <a:solidFill>
                  <a:schemeClr val="accent4">
                    <a:lumMod val="50000"/>
                  </a:schemeClr>
                </a:solidFill>
                <a:latin typeface="Algerian" panose="04020705040A02060702" pitchFamily="82" charset="0"/>
              </a:rPr>
              <a:t> </a:t>
            </a:r>
            <a:r>
              <a:rPr lang="en-US" sz="5300" dirty="0">
                <a:solidFill>
                  <a:srgbClr val="0070C0"/>
                </a:solidFill>
                <a:latin typeface="Algerian" panose="04020705040A02060702" pitchFamily="82" charset="0"/>
              </a:rPr>
              <a:t>Strategy</a:t>
            </a:r>
            <a:br>
              <a:rPr lang="en-US" sz="44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r>
              <a:rPr lang="en-US" sz="4400" dirty="0">
                <a:solidFill>
                  <a:srgbClr val="0070C0"/>
                </a:solidFill>
                <a:latin typeface="Algerian" panose="04020705040A02060702" pitchFamily="82" charset="0"/>
              </a:rPr>
              <a:t>2021-2025</a:t>
            </a:r>
            <a:br>
              <a:rPr lang="en-US" sz="4400" dirty="0">
                <a:solidFill>
                  <a:srgbClr val="0070C0"/>
                </a:solidFill>
                <a:latin typeface="Algerian" panose="04020705040A02060702" pitchFamily="82" charset="0"/>
              </a:rPr>
            </a:br>
            <a:endParaRPr lang="en-US" sz="4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9356A9-84BC-4283-A6F1-38E9C29FB0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24224" y="4040005"/>
            <a:ext cx="5677271" cy="893945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2973FD-EB4B-45E6-A641-DBED44B38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2625" y="3944155"/>
            <a:ext cx="3659375" cy="243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52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15" y="301164"/>
            <a:ext cx="115949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GOAL 4: </a:t>
            </a:r>
            <a:br>
              <a:rPr lang="en-US" dirty="0"/>
            </a:br>
            <a:r>
              <a:rPr lang="en-GB" dirty="0"/>
              <a:t>Increasing Membership and Engagement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To meet this goal, SIOP will:</a:t>
            </a:r>
            <a:endParaRPr lang="en-US" b="1" dirty="0"/>
          </a:p>
          <a:p>
            <a:pPr lvl="0"/>
            <a:r>
              <a:rPr lang="x-none"/>
              <a:t>Understand trends in membership over time</a:t>
            </a:r>
            <a:endParaRPr lang="en-US" dirty="0"/>
          </a:p>
          <a:p>
            <a:pPr lvl="0"/>
            <a:r>
              <a:rPr lang="x-none"/>
              <a:t>Broaden membership to include more members fro</a:t>
            </a:r>
            <a:r>
              <a:rPr lang="en-GB" dirty="0"/>
              <a:t>m </a:t>
            </a:r>
            <a:r>
              <a:rPr lang="x-none"/>
              <a:t>other disciplines</a:t>
            </a:r>
            <a:r>
              <a:rPr lang="en-GB" dirty="0"/>
              <a:t> and from every continent</a:t>
            </a:r>
            <a:endParaRPr lang="en-US" dirty="0"/>
          </a:p>
          <a:p>
            <a:pPr lvl="0"/>
            <a:r>
              <a:rPr lang="x-none"/>
              <a:t>Increase membership in the YI category</a:t>
            </a:r>
            <a:endParaRPr lang="en-US" dirty="0"/>
          </a:p>
          <a:p>
            <a:pPr lvl="0"/>
            <a:r>
              <a:rPr lang="x-none"/>
              <a:t>Create more opportunities for member engagement in SIOP’s work</a:t>
            </a:r>
            <a:endParaRPr lang="en-US" dirty="0"/>
          </a:p>
          <a:p>
            <a:pPr lvl="0"/>
            <a:r>
              <a:rPr lang="x-none"/>
              <a:t>Enhance communications, including in languages other than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67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15" y="301164"/>
            <a:ext cx="115949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GOAL 5: </a:t>
            </a:r>
            <a:br>
              <a:rPr lang="en-US" dirty="0"/>
            </a:br>
            <a:r>
              <a:rPr lang="en-GB" dirty="0"/>
              <a:t>Strengthen and Expand Strategic Partnerships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To meet this goal, SIOP will:</a:t>
            </a:r>
            <a:endParaRPr lang="en-US" b="1" dirty="0"/>
          </a:p>
          <a:p>
            <a:pPr lvl="0"/>
            <a:r>
              <a:rPr lang="x-none"/>
              <a:t>Work in close partnership with WHO  </a:t>
            </a:r>
            <a:endParaRPr lang="en-US" dirty="0"/>
          </a:p>
          <a:p>
            <a:pPr lvl="0"/>
            <a:r>
              <a:rPr lang="x-none"/>
              <a:t>Develop and consolidate strategic partnerships with childhood cancer healthcare providers</a:t>
            </a:r>
            <a:r>
              <a:rPr lang="en-GB" dirty="0"/>
              <a:t> who have extensive outreach programmes</a:t>
            </a:r>
            <a:endParaRPr lang="en-US" dirty="0"/>
          </a:p>
          <a:p>
            <a:pPr lvl="0"/>
            <a:r>
              <a:rPr lang="x-none"/>
              <a:t>Strengthen partnership working with parents and survivors</a:t>
            </a:r>
            <a:endParaRPr lang="en-US" dirty="0"/>
          </a:p>
          <a:p>
            <a:pPr lvl="0"/>
            <a:r>
              <a:rPr lang="x-none"/>
              <a:t>Develop other strategic partnerships (e.g. donors, industry, academia)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996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15" y="301164"/>
            <a:ext cx="115949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STRATEGY </a:t>
            </a:r>
            <a:r>
              <a:rPr lang="en-US" dirty="0" err="1"/>
              <a:t>IMPLEMEntATION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Keeping the strategy alive </a:t>
            </a:r>
            <a:br>
              <a:rPr lang="en-US" dirty="0"/>
            </a:b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Keeping the Strategy Alive:</a:t>
            </a:r>
          </a:p>
          <a:p>
            <a:pPr lvl="0"/>
            <a:r>
              <a:rPr lang="en-US" dirty="0"/>
              <a:t>Goal leader presentations at Board meetings (once every 6 months)</a:t>
            </a:r>
          </a:p>
          <a:p>
            <a:pPr lvl="0"/>
            <a:r>
              <a:rPr lang="en-US" dirty="0"/>
              <a:t>Annual Report mirrors the structure of the Strategy</a:t>
            </a:r>
          </a:p>
          <a:p>
            <a:pPr lvl="0"/>
            <a:r>
              <a:rPr lang="en-US" dirty="0"/>
              <a:t>Annual Survey of membership on work they have completed to contribute to the SIOP Strategy</a:t>
            </a:r>
          </a:p>
          <a:p>
            <a:pPr lvl="0"/>
            <a:r>
              <a:rPr lang="en-US" dirty="0"/>
              <a:t>ABM to include a section on implementing the Strategy</a:t>
            </a:r>
          </a:p>
          <a:p>
            <a:pPr lvl="0"/>
            <a:r>
              <a:rPr lang="en-US" dirty="0"/>
              <a:t>Other ideas welcome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74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Development Process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>
                <a:latin typeface="+mj-lt"/>
              </a:rPr>
              <a:t>Highly-Consultative</a:t>
            </a:r>
            <a:r>
              <a:rPr lang="en-US" b="1" u="sng" dirty="0">
                <a:latin typeface="+mj-lt"/>
              </a:rPr>
              <a:t>, Multi-stage, Year-Long Process</a:t>
            </a:r>
          </a:p>
          <a:p>
            <a:r>
              <a:rPr lang="en-US" dirty="0">
                <a:latin typeface="+mj-lt"/>
              </a:rPr>
              <a:t>Chicago Board meeting for brainstorming </a:t>
            </a:r>
          </a:p>
          <a:p>
            <a:r>
              <a:rPr lang="en-US" dirty="0">
                <a:latin typeface="+mj-lt"/>
              </a:rPr>
              <a:t>Goal Leaders’ work on activity sheets and goals </a:t>
            </a:r>
          </a:p>
          <a:p>
            <a:r>
              <a:rPr lang="en-US" dirty="0">
                <a:latin typeface="+mj-lt"/>
              </a:rPr>
              <a:t>Drafting and consultations</a:t>
            </a:r>
          </a:p>
          <a:p>
            <a:r>
              <a:rPr lang="en-US" dirty="0">
                <a:latin typeface="+mj-lt"/>
              </a:rPr>
              <a:t>Expert advice from a Strategy Consultant </a:t>
            </a:r>
          </a:p>
          <a:p>
            <a:r>
              <a:rPr lang="en-US" dirty="0">
                <a:latin typeface="+mj-lt"/>
              </a:rPr>
              <a:t>Feedback from SIOP partners (St Jude Global, CCI </a:t>
            </a:r>
            <a:r>
              <a:rPr lang="en-US" dirty="0" err="1">
                <a:latin typeface="+mj-lt"/>
              </a:rPr>
              <a:t>etc</a:t>
            </a:r>
            <a:r>
              <a:rPr lang="en-US" dirty="0">
                <a:latin typeface="+mj-lt"/>
              </a:rPr>
              <a:t>)</a:t>
            </a:r>
          </a:p>
          <a:p>
            <a:r>
              <a:rPr lang="en-US" dirty="0">
                <a:latin typeface="+mj-lt"/>
              </a:rPr>
              <a:t>Online review and endorsement by SIOP members</a:t>
            </a:r>
          </a:p>
        </p:txBody>
      </p:sp>
    </p:spTree>
    <p:extLst>
      <p:ext uri="{BB962C8B-B14F-4D97-AF65-F5344CB8AC3E}">
        <p14:creationId xmlns:p14="http://schemas.microsoft.com/office/powerpoint/2010/main" val="59037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SIOP VISION and MISSION 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>
                <a:latin typeface="+mj-lt"/>
              </a:rPr>
              <a:t>Vision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No Child Should Die of Cancer: Cure for More, Care for All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b="1" u="sng" dirty="0">
                <a:latin typeface="+mj-lt"/>
              </a:rPr>
              <a:t>Mission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Improve the lives of children and adolescents with cancer through global collaboration, education, training, research and advocacy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9934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SIOP GOALs 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Goal 1</a:t>
            </a:r>
            <a:r>
              <a:rPr lang="en-US" sz="2400" b="1" dirty="0">
                <a:latin typeface="+mj-lt"/>
              </a:rPr>
              <a:t>: </a:t>
            </a:r>
            <a:r>
              <a:rPr lang="en-US" sz="2400" dirty="0">
                <a:latin typeface="+mj-lt"/>
              </a:rPr>
              <a:t>Advocating Globally for Children and Adolescents with Cancer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Goal 2: </a:t>
            </a:r>
            <a:r>
              <a:rPr lang="en-US" sz="2400" dirty="0">
                <a:latin typeface="+mj-lt"/>
              </a:rPr>
              <a:t>Promoting Research to Improve Outcomes for Patients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Goal 3</a:t>
            </a:r>
            <a:r>
              <a:rPr lang="en-US" sz="2400" b="1" dirty="0">
                <a:latin typeface="+mj-lt"/>
              </a:rPr>
              <a:t>: </a:t>
            </a:r>
            <a:r>
              <a:rPr lang="en-US" sz="2400" dirty="0">
                <a:latin typeface="+mj-lt"/>
              </a:rPr>
              <a:t>Providing Education and Training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latin typeface="+mj-lt"/>
              </a:rPr>
              <a:t>Goal 4: </a:t>
            </a:r>
            <a:r>
              <a:rPr lang="en-US" sz="2400" dirty="0">
                <a:latin typeface="+mj-lt"/>
              </a:rPr>
              <a:t>Increasing Membership and Engagement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Goal 5</a:t>
            </a:r>
            <a:r>
              <a:rPr lang="en-US" sz="2400" b="1" dirty="0">
                <a:latin typeface="+mj-lt"/>
              </a:rPr>
              <a:t>: </a:t>
            </a:r>
            <a:r>
              <a:rPr lang="en-US" sz="2400" dirty="0">
                <a:latin typeface="+mj-lt"/>
              </a:rPr>
              <a:t>Strengthen and Expand Strategic Partnerships 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478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CROSS-CUTTING THEMES 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Congress Development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>
                <a:latin typeface="+mj-lt"/>
              </a:rPr>
              <a:t>Brand and Communications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Governance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>
                <a:latin typeface="+mj-lt"/>
              </a:rPr>
              <a:t>Volunteers as the Driving Force and Engines of Excellence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Secretariat Staffing </a:t>
            </a:r>
            <a:r>
              <a:rPr lang="en-US" sz="2400" b="1" dirty="0">
                <a:latin typeface="+mj-lt"/>
              </a:rPr>
              <a:t>and Organization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>
                <a:solidFill>
                  <a:schemeClr val="tx1"/>
                </a:solidFill>
                <a:latin typeface="+mj-lt"/>
              </a:rPr>
              <a:t>Finances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4407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LAUNCH of the new strategy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Proposed Launch strategies: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Dedicated webpage on the SIOP website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Social Media Campaign (Facebook, Twitter, Linked in)</a:t>
            </a:r>
          </a:p>
          <a:p>
            <a:pPr lvl="2"/>
            <a:r>
              <a:rPr lang="en-US" dirty="0">
                <a:solidFill>
                  <a:schemeClr val="tx1"/>
                </a:solidFill>
                <a:latin typeface="+mj-lt"/>
              </a:rPr>
              <a:t>In a week, highlight </a:t>
            </a:r>
            <a:r>
              <a:rPr lang="en-US" dirty="0">
                <a:latin typeface="+mj-lt"/>
              </a:rPr>
              <a:t>one Goal area each day (5 Goals=5 Days)</a:t>
            </a:r>
            <a:endParaRPr lang="en-US" dirty="0">
              <a:solidFill>
                <a:schemeClr val="tx1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Video Message from SIOP Pres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ident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+mj-lt"/>
              </a:rPr>
              <a:t>Video Message from SIO</a:t>
            </a:r>
            <a:r>
              <a:rPr lang="en-US" dirty="0">
                <a:solidFill>
                  <a:schemeClr val="tx1"/>
                </a:solidFill>
                <a:latin typeface="+mj-lt"/>
              </a:rPr>
              <a:t>P Patron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Dedicated SIOP Listserv Message to the membership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Strategy Open Town Hall Meeting for members (webinar)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Whiteboard video for each Goal Area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+mj-lt"/>
              </a:rPr>
              <a:t>Highlight at Feb Board Meeting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1"/>
              </a:solidFill>
              <a:latin typeface="+mj-lt"/>
            </a:endParaRPr>
          </a:p>
          <a:p>
            <a:pPr marL="11113" lvl="1" indent="0">
              <a:buNone/>
            </a:pPr>
            <a:r>
              <a:rPr lang="en-US" sz="2800" i="0" dirty="0">
                <a:solidFill>
                  <a:schemeClr val="tx1"/>
                </a:solidFill>
                <a:latin typeface="+mj-lt"/>
              </a:rPr>
              <a:t>Any other ideas are very welcome!</a:t>
            </a:r>
          </a:p>
        </p:txBody>
      </p:sp>
    </p:spTree>
    <p:extLst>
      <p:ext uri="{BB962C8B-B14F-4D97-AF65-F5344CB8AC3E}">
        <p14:creationId xmlns:p14="http://schemas.microsoft.com/office/powerpoint/2010/main" val="26305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15" y="301164"/>
            <a:ext cx="115949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GOAL 1: </a:t>
            </a:r>
            <a:br>
              <a:rPr lang="en-US" dirty="0"/>
            </a:br>
            <a:r>
              <a:rPr lang="en-GB" dirty="0"/>
              <a:t>Advocating Globally for </a:t>
            </a:r>
            <a:br>
              <a:rPr lang="en-GB" dirty="0"/>
            </a:br>
            <a:r>
              <a:rPr lang="en-GB" dirty="0"/>
              <a:t>Children and Adolescents with Cancer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To meet this goal, SIOP will:</a:t>
            </a:r>
            <a:endParaRPr lang="en-US" b="1" dirty="0"/>
          </a:p>
          <a:p>
            <a:pPr lvl="0"/>
            <a:r>
              <a:rPr lang="x-none"/>
              <a:t>Develop and share advocacy </a:t>
            </a:r>
            <a:r>
              <a:rPr lang="en-GB" dirty="0"/>
              <a:t>and technical </a:t>
            </a:r>
            <a:r>
              <a:rPr lang="x-none"/>
              <a:t>expertise to improve childhood cancer services</a:t>
            </a:r>
            <a:endParaRPr lang="en-US" dirty="0"/>
          </a:p>
          <a:p>
            <a:pPr lvl="0"/>
            <a:r>
              <a:rPr lang="x-none"/>
              <a:t>Promote enabling policies and arguments for resource allocation to childhood cancer</a:t>
            </a:r>
            <a:endParaRPr lang="en-US" dirty="0"/>
          </a:p>
          <a:p>
            <a:pPr lvl="0"/>
            <a:r>
              <a:rPr lang="x-none"/>
              <a:t>Foster international commitments and build SIOP</a:t>
            </a:r>
            <a:r>
              <a:rPr lang="en-GB" dirty="0"/>
              <a:t>’s </a:t>
            </a:r>
            <a:r>
              <a:rPr lang="x-none"/>
              <a:t>visibility </a:t>
            </a:r>
            <a:endParaRPr lang="en-US" dirty="0"/>
          </a:p>
          <a:p>
            <a:pPr marL="0" indent="0">
              <a:buNone/>
            </a:pPr>
            <a:endParaRPr lang="en-US" sz="2800" i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7859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15" y="301164"/>
            <a:ext cx="115949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GOAL 2: </a:t>
            </a:r>
            <a:br>
              <a:rPr lang="en-US" dirty="0"/>
            </a:br>
            <a:r>
              <a:rPr lang="en-GB" dirty="0"/>
              <a:t>Promoting Research </a:t>
            </a:r>
            <a:br>
              <a:rPr lang="en-GB" dirty="0"/>
            </a:br>
            <a:r>
              <a:rPr lang="en-GB" dirty="0"/>
              <a:t>to Improve Outcomes for Patients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To meet this goal, SIOP will:</a:t>
            </a:r>
            <a:endParaRPr lang="en-US" b="1" dirty="0"/>
          </a:p>
          <a:p>
            <a:pPr lvl="0"/>
            <a:r>
              <a:rPr lang="x-none"/>
              <a:t>Facilitate childhood cancer research collaboration</a:t>
            </a:r>
            <a:r>
              <a:rPr lang="en-GB" dirty="0"/>
              <a:t>s </a:t>
            </a:r>
            <a:endParaRPr lang="en-US" dirty="0"/>
          </a:p>
          <a:p>
            <a:pPr lvl="0"/>
            <a:r>
              <a:rPr lang="x-none"/>
              <a:t>Disseminate </a:t>
            </a:r>
            <a:r>
              <a:rPr lang="en-GB" dirty="0"/>
              <a:t>knowledge of key </a:t>
            </a:r>
            <a:r>
              <a:rPr lang="x-none"/>
              <a:t>childhood cancer research findings</a:t>
            </a:r>
            <a:r>
              <a:rPr lang="en-GB" dirty="0"/>
              <a:t> and recognise research excellence through scholarships, prize lectures and awards</a:t>
            </a:r>
            <a:endParaRPr lang="en-US" dirty="0"/>
          </a:p>
          <a:p>
            <a:pPr lvl="0"/>
            <a:r>
              <a:rPr lang="en-US" dirty="0"/>
              <a:t>I</a:t>
            </a:r>
            <a:r>
              <a:rPr lang="x-none"/>
              <a:t>dentify gaps in current research and evidence base</a:t>
            </a:r>
            <a:r>
              <a:rPr lang="en-US" dirty="0"/>
              <a:t> regarding childhood cancer incidence, biology and treatment in</a:t>
            </a:r>
            <a:r>
              <a:rPr lang="x-none"/>
              <a:t> LMICs, and promote research </a:t>
            </a:r>
            <a:r>
              <a:rPr lang="en-US" dirty="0"/>
              <a:t>to address these gaps</a:t>
            </a:r>
          </a:p>
          <a:p>
            <a:pPr marL="0" indent="0">
              <a:buNone/>
            </a:pPr>
            <a:endParaRPr lang="en-US" sz="2800" i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2545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D9E6F-3CF8-4215-AE86-67E56710D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515" y="301164"/>
            <a:ext cx="1159496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GOAL 3: </a:t>
            </a:r>
            <a:br>
              <a:rPr lang="en-US" dirty="0"/>
            </a:br>
            <a:r>
              <a:rPr lang="en-GB" dirty="0"/>
              <a:t>Providing Education and Training </a:t>
            </a:r>
            <a:br>
              <a:rPr lang="en-US" dirty="0"/>
            </a:br>
            <a:endParaRPr lang="en-US" dirty="0">
              <a:latin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A6232-C179-48DE-90D6-2CC598600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4" y="1276350"/>
            <a:ext cx="10648951" cy="46177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To meet this goal, SIOP will:</a:t>
            </a:r>
            <a:endParaRPr lang="en-US" b="1" dirty="0"/>
          </a:p>
          <a:p>
            <a:pPr lvl="0"/>
            <a:r>
              <a:rPr lang="x-none"/>
              <a:t>Improve early detection with creation and dissemination of relevant guidance </a:t>
            </a:r>
            <a:endParaRPr lang="en-US" dirty="0"/>
          </a:p>
          <a:p>
            <a:pPr lvl="0"/>
            <a:r>
              <a:rPr lang="x-none"/>
              <a:t>Share educational and training opportunities</a:t>
            </a:r>
            <a:endParaRPr lang="en-US" dirty="0"/>
          </a:p>
          <a:p>
            <a:pPr lvl="0"/>
            <a:r>
              <a:rPr lang="x-none"/>
              <a:t>Create online educational material and repositories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81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4963</TotalTime>
  <Words>604</Words>
  <Application>Microsoft Macintosh PowerPoint</Application>
  <PresentationFormat>Widescreen</PresentationFormat>
  <Paragraphs>83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Algerian</vt:lpstr>
      <vt:lpstr>Arial</vt:lpstr>
      <vt:lpstr>Bahnschrift SemiBold Condensed</vt:lpstr>
      <vt:lpstr>Calibri</vt:lpstr>
      <vt:lpstr>Calibri Light</vt:lpstr>
      <vt:lpstr>Wingdings</vt:lpstr>
      <vt:lpstr>Office Theme</vt:lpstr>
      <vt:lpstr>SIOP Strategy 2021-2025 </vt:lpstr>
      <vt:lpstr>Strategy Development Process </vt:lpstr>
      <vt:lpstr>SIOP VISION and MISSION  </vt:lpstr>
      <vt:lpstr>SIOP GOALs  </vt:lpstr>
      <vt:lpstr>CROSS-CUTTING THEMES  </vt:lpstr>
      <vt:lpstr>LAUNCH of the new strategy </vt:lpstr>
      <vt:lpstr>GOAL 1:  Advocating Globally for  Children and Adolescents with Cancer </vt:lpstr>
      <vt:lpstr>GOAL 2:  Promoting Research  to Improve Outcomes for Patients </vt:lpstr>
      <vt:lpstr>GOAL 3:  Providing Education and Training  </vt:lpstr>
      <vt:lpstr>GOAL 4:  Increasing Membership and Engagement </vt:lpstr>
      <vt:lpstr>GOAL 5:  Strengthen and Expand Strategic Partnerships </vt:lpstr>
      <vt:lpstr>STRATEGY IMPLEMEntATION: Keeping the strategy alive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Muhammad Saghir</dc:creator>
  <cp:lastModifiedBy>Tzvetomira Laub</cp:lastModifiedBy>
  <cp:revision>149</cp:revision>
  <dcterms:created xsi:type="dcterms:W3CDTF">2020-11-12T20:41:44Z</dcterms:created>
  <dcterms:modified xsi:type="dcterms:W3CDTF">2021-01-24T09:47:12Z</dcterms:modified>
</cp:coreProperties>
</file>