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1" r:id="rId3"/>
    <p:sldId id="266" r:id="rId4"/>
    <p:sldId id="265" r:id="rId5"/>
    <p:sldId id="264" r:id="rId6"/>
    <p:sldId id="268" r:id="rId7"/>
    <p:sldId id="274" r:id="rId8"/>
    <p:sldId id="272" r:id="rId9"/>
    <p:sldId id="269" r:id="rId10"/>
    <p:sldId id="270" r:id="rId11"/>
    <p:sldId id="273" r:id="rId12"/>
    <p:sldId id="276" r:id="rId13"/>
    <p:sldId id="275" r:id="rId14"/>
    <p:sldId id="2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908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F9026-049B-F5B9-590E-5B660CDCC3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569210-F4F5-C661-0CA1-BE04F0920B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D1D3E-C2D3-3095-5BAC-F0296CA7D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8C2E-0B96-44EF-9EF7-49867B565D99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DD66F-FC3B-33CA-CD6C-5B3C63755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3569BF-3538-B041-4DC8-BB842F72C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5B41-3C89-45CC-BB8C-0D4CC82ADEC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27AB71-8FCC-8A29-F01B-5C29A6BF018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23841" b="67692"/>
          <a:stretch/>
        </p:blipFill>
        <p:spPr>
          <a:xfrm>
            <a:off x="10200021" y="35530"/>
            <a:ext cx="1981346" cy="531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929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923B9-4D2D-01C9-B5D3-EC164FFD9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E7643F-2E22-442F-DCD6-0626B7048A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1F5245-3B63-92BB-2697-7D995DC99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8C2E-0B96-44EF-9EF7-49867B565D99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0FEC0-258E-6EBE-309A-3CA7FB641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84CF0-6128-622A-00DA-7E9987BCF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5B41-3C89-45CC-BB8C-0D4CC82AD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78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B7CFAC-0E1F-E386-5777-83B8963EE5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908DB4-B61E-E19B-BF94-2B01B85424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5D6A4-96D1-C610-BDC1-4B4D27CBC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8C2E-0B96-44EF-9EF7-49867B565D99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309F0-17B9-9C00-12BF-1920B6A1E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EEF0A-82F5-B8D2-11DA-F0A4037C9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5B41-3C89-45CC-BB8C-0D4CC82AD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5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55823-5EE0-F6A4-C9AA-6E4AC34544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8000" y="136525"/>
            <a:ext cx="8280400" cy="1279083"/>
          </a:xfrm>
          <a:ln w="1905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>
            <a:lvl1pPr algn="ctr">
              <a:defRPr sz="3200" b="1">
                <a:solidFill>
                  <a:srgbClr val="C00000"/>
                </a:solidFill>
                <a:latin typeface="Garamond" panose="020204040303010108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382B9-31E5-1781-DDED-53E638DA1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CD38E-3D75-995C-0424-C021F90E2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8C2E-0B96-44EF-9EF7-49867B565D99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B6CE9-EE67-91BC-3890-3D247B5E6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E56C6-B1DA-A6B6-2D32-8D21D0A98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5B41-3C89-45CC-BB8C-0D4CC82ADEC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BDE2D40-4BF5-8EA3-E9AA-5EA6E49FFE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23841" b="67692"/>
          <a:stretch/>
        </p:blipFill>
        <p:spPr>
          <a:xfrm>
            <a:off x="10845210" y="62097"/>
            <a:ext cx="1346790" cy="531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036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7A9DB-8E24-3EBB-D149-AA1D12CB7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9A3D6-CE9B-98DF-F9D4-CEC4577BF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CCB49-BDC0-4B85-C4C5-A1EAA15D5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8C2E-0B96-44EF-9EF7-49867B565D99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008CD-765A-CD77-2C26-53FEF27B1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49137-C567-0396-70BF-D3C927753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5B41-3C89-45CC-BB8C-0D4CC82AD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104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993D7-A407-C7EB-86E0-6C47B2E2A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7DACF-271F-2DCE-EA98-6CC7CF7619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869689-FE88-727D-E817-71488B1361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A5C18-D35C-4A8B-B525-B98632056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8C2E-0B96-44EF-9EF7-49867B565D99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DB7F73-6A5A-8E86-6B10-E21BE9617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381D6-0824-6288-CC6A-C03804A92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5B41-3C89-45CC-BB8C-0D4CC82AD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6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32490-32BA-FF88-6CD6-0BBFDE5D3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84F37C-2BA9-3E39-12EC-65CF43FF4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2E5968-7F5C-7EE5-1863-53F658399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39DD46-CC8C-A6BE-26EA-339DD996E8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B5F02D-1EF2-27F2-13C8-4EAB843EA9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7706D7-AD82-D2E3-FB3D-BE5BE66D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8C2E-0B96-44EF-9EF7-49867B565D99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61C150-5249-756D-8E62-04C0FA0ED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DF84C5-2DD5-2FBE-BCCB-2AB9E485B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5B41-3C89-45CC-BB8C-0D4CC82AD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79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22A3C-63B6-AF19-7C5B-3E3A55F80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1AEF65-8E55-9CAE-7B01-699AECAE6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8C2E-0B96-44EF-9EF7-49867B565D99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7AB48B-3229-CE75-0EF5-D43EF773B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F57589-D6FC-D3AD-6C07-9175AAC03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5B41-3C89-45CC-BB8C-0D4CC82AD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0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68D526-BD1D-FC2E-F04C-ED51FDE63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8C2E-0B96-44EF-9EF7-49867B565D99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3A070C-08D6-2BAC-2F83-686863898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5128E9-7811-9BB5-6991-928D91A16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5B41-3C89-45CC-BB8C-0D4CC82AD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0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C8B4-BEE0-31E2-D8CD-7731ADF1A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9B4C9-4528-C46F-D884-462AFB8C2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ED1A57-E0EE-B5DA-DFBC-8A73577891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86D34B-C3B0-0F5D-52E9-434F5FE07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8C2E-0B96-44EF-9EF7-49867B565D99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B605FF-2696-83B3-6580-14E0A9E6A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8CF249-C1F3-E1FF-B3AC-7256CB6C8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5B41-3C89-45CC-BB8C-0D4CC82AD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6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D85E0-DFF6-F249-588D-627FF75CD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0144E3-BF5D-DF49-07B7-4DDCA68C71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AA2DD1-7F84-537D-4794-ABFC38C76A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09C2C-3DFB-B703-F673-B3F484C25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8C2E-0B96-44EF-9EF7-49867B565D99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6E0E65-DC78-D026-8DDA-69DDF6CFF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B3E200-5B6D-7B82-E9A3-135AC79E0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5B41-3C89-45CC-BB8C-0D4CC82AD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68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273E47-5066-E67C-8639-1B3E93F8A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0" y="365125"/>
            <a:ext cx="901192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41DCD-B332-A648-F230-87F90C30D7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8EBE9E-B6F2-A673-C8A7-F3689C0D18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08C2E-0B96-44EF-9EF7-49867B565D99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EBF81-CCED-E8FD-5C07-FD15F66808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D3EB5-ECAE-FE8D-1E69-C5B80C6A79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75B41-3C89-45CC-BB8C-0D4CC82ADEC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logo with hands around the globe&#10;&#10;Description automatically generated">
            <a:extLst>
              <a:ext uri="{FF2B5EF4-FFF2-40B4-BE49-F238E27FC236}">
                <a16:creationId xmlns:a16="http://schemas.microsoft.com/office/drawing/2014/main" id="{A7DC3000-6102-6FA9-0627-128F0E5F678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24" y="55245"/>
            <a:ext cx="1255840" cy="818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84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71808-DCA2-0E3E-BF74-AC8A017BE4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8640" y="3429000"/>
            <a:ext cx="9144000" cy="787912"/>
          </a:xfrm>
        </p:spPr>
        <p:txBody>
          <a:bodyPr>
            <a:normAutofit fontScale="90000"/>
          </a:bodyPr>
          <a:lstStyle/>
          <a:p>
            <a:br>
              <a:rPr lang="en-US" sz="4000" b="1" dirty="0">
                <a:solidFill>
                  <a:srgbClr val="C00000"/>
                </a:solidFill>
                <a:latin typeface="Garamond" panose="02020404030301010803" pitchFamily="18" charset="0"/>
              </a:rPr>
            </a:br>
            <a:br>
              <a:rPr lang="en-US" sz="4000" b="1" dirty="0">
                <a:solidFill>
                  <a:srgbClr val="C00000"/>
                </a:solidFill>
                <a:latin typeface="Garamond" panose="02020404030301010803" pitchFamily="18" charset="0"/>
              </a:rPr>
            </a:br>
            <a:br>
              <a:rPr lang="en-US" sz="4000" b="1" dirty="0">
                <a:solidFill>
                  <a:srgbClr val="C00000"/>
                </a:solidFill>
                <a:latin typeface="Garamond" panose="02020404030301010803" pitchFamily="18" charset="0"/>
              </a:rPr>
            </a:br>
            <a:br>
              <a:rPr lang="en-US" sz="4000" b="1" dirty="0">
                <a:solidFill>
                  <a:srgbClr val="C00000"/>
                </a:solidFill>
                <a:latin typeface="Garamond" panose="02020404030301010803" pitchFamily="18" charset="0"/>
              </a:rPr>
            </a:br>
            <a:br>
              <a:rPr lang="en-US" sz="4000" b="1" dirty="0">
                <a:solidFill>
                  <a:srgbClr val="C00000"/>
                </a:solidFill>
                <a:latin typeface="Garamond" panose="02020404030301010803" pitchFamily="18" charset="0"/>
              </a:rPr>
            </a:br>
            <a:br>
              <a:rPr lang="en-US" sz="4000" b="1" dirty="0">
                <a:solidFill>
                  <a:srgbClr val="C00000"/>
                </a:solidFill>
                <a:latin typeface="Garamond" panose="02020404030301010803" pitchFamily="18" charset="0"/>
              </a:rPr>
            </a:br>
            <a:br>
              <a:rPr lang="en-US" sz="4000" b="1" dirty="0">
                <a:solidFill>
                  <a:srgbClr val="C00000"/>
                </a:solidFill>
                <a:latin typeface="Garamond" panose="02020404030301010803" pitchFamily="18" charset="0"/>
              </a:rPr>
            </a:br>
            <a:br>
              <a:rPr lang="en-US" sz="4000" b="1" dirty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en-US" sz="4000" b="1" dirty="0">
                <a:solidFill>
                  <a:srgbClr val="C00000"/>
                </a:solidFill>
                <a:latin typeface="Garamond" panose="02020404030301010803" pitchFamily="18" charset="0"/>
              </a:rPr>
              <a:t>SIOP GLOBAL HEALTH SESSIONS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EBFF0B-AF07-8F3E-CA2B-E4DF01D5EA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5120" y="5344796"/>
            <a:ext cx="9144000" cy="644842"/>
          </a:xfrm>
        </p:spPr>
        <p:txBody>
          <a:bodyPr/>
          <a:lstStyle/>
          <a:p>
            <a:r>
              <a:rPr lang="en-US" b="1" dirty="0"/>
              <a:t>SIOP 2023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F65CFD-FCC5-C1E3-01A8-71EA9D18FB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711" y="0"/>
            <a:ext cx="5041814" cy="318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663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172D8-EFD0-07EE-48E4-F33893F4B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0" y="365125"/>
            <a:ext cx="9011920" cy="1125347"/>
          </a:xfrm>
        </p:spPr>
        <p:txBody>
          <a:bodyPr>
            <a:normAutofit/>
          </a:bodyPr>
          <a:lstStyle/>
          <a:p>
            <a:r>
              <a:rPr lang="en-US" sz="2400" dirty="0"/>
              <a:t>“</a:t>
            </a:r>
            <a:r>
              <a:rPr lang="en-US" sz="2400" i="0" dirty="0">
                <a:effectLst/>
              </a:rPr>
              <a:t>PEDIATRIC ONCOLOGY CLINICAL TRIALS IN LMIC- CHALLENGES AND THE WAY FORWARD”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09CAD-305B-1DDB-0B44-3F82FE29C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4" y="1825625"/>
            <a:ext cx="11100816" cy="4351338"/>
          </a:xfrm>
        </p:spPr>
        <p:txBody>
          <a:bodyPr/>
          <a:lstStyle/>
          <a:p>
            <a:pPr marL="0" indent="0">
              <a:buNone/>
            </a:pPr>
            <a:r>
              <a:rPr lang="en-US" sz="1700" b="1" i="0" u="none" strike="noStrike" baseline="0" dirty="0">
                <a:latin typeface="+mj-lt"/>
              </a:rPr>
              <a:t>SIOP 2023 Day +3 (Saturday, </a:t>
            </a:r>
            <a:r>
              <a:rPr lang="en-US" sz="1700" b="1" dirty="0">
                <a:latin typeface="+mj-lt"/>
              </a:rPr>
              <a:t>14</a:t>
            </a:r>
            <a:r>
              <a:rPr lang="en-US" sz="1700" b="1" baseline="30000" dirty="0">
                <a:latin typeface="+mj-lt"/>
              </a:rPr>
              <a:t>th</a:t>
            </a:r>
            <a:r>
              <a:rPr lang="en-US" sz="1700" b="1" dirty="0">
                <a:latin typeface="+mj-lt"/>
              </a:rPr>
              <a:t> October 2023)</a:t>
            </a:r>
          </a:p>
          <a:p>
            <a:pPr marL="0" indent="0">
              <a:buNone/>
            </a:pPr>
            <a:r>
              <a:rPr lang="en-US" sz="1700" b="1" i="0" u="none" strike="noStrike" baseline="0" dirty="0">
                <a:latin typeface="+mj-lt"/>
              </a:rPr>
              <a:t>Time: 1015-1145</a:t>
            </a:r>
          </a:p>
          <a:p>
            <a:pPr marL="0" indent="0">
              <a:buNone/>
            </a:pPr>
            <a:r>
              <a:rPr lang="en-US" sz="1700" b="1" i="0" u="none" strike="noStrike" baseline="0" dirty="0">
                <a:latin typeface="+mj-lt"/>
              </a:rPr>
              <a:t>Room: 210 Hall</a:t>
            </a:r>
          </a:p>
          <a:p>
            <a:pPr marL="0" indent="0">
              <a:buNone/>
            </a:pPr>
            <a:r>
              <a:rPr lang="en-US" sz="1700" b="1" dirty="0">
                <a:latin typeface="+mj-lt"/>
              </a:rPr>
              <a:t>Moderators: </a:t>
            </a:r>
            <a:r>
              <a:rPr lang="en-US" sz="1700" b="1" i="0" dirty="0">
                <a:solidFill>
                  <a:srgbClr val="000000"/>
                </a:solidFill>
                <a:effectLst/>
                <a:latin typeface="+mj-lt"/>
              </a:rPr>
              <a:t>Venkatraman Radhakrishnan (India) and Caitlyn Duffy (USA)</a:t>
            </a:r>
          </a:p>
          <a:p>
            <a:pPr marL="0" indent="0">
              <a:buNone/>
            </a:pPr>
            <a:endParaRPr lang="en-US" sz="1700" dirty="0">
              <a:solidFill>
                <a:srgbClr val="000000"/>
              </a:solidFill>
              <a:latin typeface="+mj-lt"/>
            </a:endParaRPr>
          </a:p>
          <a:p>
            <a:r>
              <a:rPr lang="en-US" sz="1700" b="0" i="0" dirty="0">
                <a:solidFill>
                  <a:srgbClr val="000000"/>
                </a:solidFill>
                <a:effectLst/>
                <a:latin typeface="+mj-lt"/>
              </a:rPr>
              <a:t>Clinical Trials 101 for young investigators in LMICs- Venkatraman Radhakrishnan (India)</a:t>
            </a:r>
          </a:p>
          <a:p>
            <a:r>
              <a:rPr lang="en-US" sz="1700" b="0" i="0" dirty="0">
                <a:solidFill>
                  <a:srgbClr val="000000"/>
                </a:solidFill>
                <a:effectLst/>
                <a:latin typeface="+mj-lt"/>
              </a:rPr>
              <a:t>Establishing a clinical trials research network in India the INPHOG experience- Ramandeep Arora (India)</a:t>
            </a:r>
            <a:endParaRPr lang="en-US" sz="1700" dirty="0">
              <a:solidFill>
                <a:srgbClr val="000000"/>
              </a:solidFill>
              <a:latin typeface="+mj-lt"/>
            </a:endParaRPr>
          </a:p>
          <a:p>
            <a:r>
              <a:rPr lang="en-US" sz="1700" b="0" i="0" dirty="0">
                <a:solidFill>
                  <a:srgbClr val="000000"/>
                </a:solidFill>
                <a:effectLst/>
                <a:latin typeface="+mj-lt"/>
              </a:rPr>
              <a:t>Collaborating across borders for clinical trials. The GLAOP experience- </a:t>
            </a:r>
            <a:r>
              <a:rPr lang="en-US" sz="1700" b="0" i="0" dirty="0">
                <a:solidFill>
                  <a:srgbClr val="222222"/>
                </a:solidFill>
                <a:effectLst/>
                <a:latin typeface="+mj-lt"/>
              </a:rPr>
              <a:t>Milena </a:t>
            </a:r>
            <a:r>
              <a:rPr lang="en-US" sz="1700" b="0" i="0" dirty="0" err="1">
                <a:solidFill>
                  <a:srgbClr val="222222"/>
                </a:solidFill>
                <a:effectLst/>
                <a:latin typeface="+mj-lt"/>
              </a:rPr>
              <a:t>Villarroel</a:t>
            </a:r>
            <a:r>
              <a:rPr lang="en-US" sz="1700" b="0" i="0" dirty="0">
                <a:solidFill>
                  <a:srgbClr val="222222"/>
                </a:solidFill>
                <a:effectLst/>
                <a:latin typeface="+mj-lt"/>
              </a:rPr>
              <a:t> (Chile)</a:t>
            </a:r>
            <a:endParaRPr lang="en-US" sz="1700" b="0" i="0" dirty="0">
              <a:solidFill>
                <a:srgbClr val="000000"/>
              </a:solidFill>
              <a:effectLst/>
              <a:latin typeface="+mj-lt"/>
            </a:endParaRPr>
          </a:p>
          <a:p>
            <a:r>
              <a:rPr lang="en-US" sz="1700" b="0" i="0" dirty="0">
                <a:solidFill>
                  <a:srgbClr val="000000"/>
                </a:solidFill>
                <a:effectLst/>
                <a:latin typeface="+mj-lt"/>
              </a:rPr>
              <a:t>Data for Common Good. What is it and how can it help LMIC</a:t>
            </a:r>
            <a:r>
              <a:rPr lang="en-US" sz="1700" dirty="0">
                <a:solidFill>
                  <a:srgbClr val="000000"/>
                </a:solidFill>
                <a:latin typeface="+mj-lt"/>
              </a:rPr>
              <a:t>s- </a:t>
            </a:r>
            <a:r>
              <a:rPr lang="en-US" sz="1700" b="0" i="0" dirty="0">
                <a:solidFill>
                  <a:srgbClr val="000000"/>
                </a:solidFill>
                <a:effectLst/>
                <a:latin typeface="+mj-lt"/>
              </a:rPr>
              <a:t>Samuel L. </a:t>
            </a:r>
            <a:r>
              <a:rPr lang="en-US" sz="1700" b="0" i="0" dirty="0" err="1">
                <a:solidFill>
                  <a:srgbClr val="000000"/>
                </a:solidFill>
                <a:effectLst/>
                <a:latin typeface="+mj-lt"/>
              </a:rPr>
              <a:t>Volchenboum</a:t>
            </a:r>
            <a:r>
              <a:rPr lang="en-US" sz="1700" b="0" i="0" dirty="0">
                <a:solidFill>
                  <a:srgbClr val="000000"/>
                </a:solidFill>
                <a:effectLst/>
                <a:latin typeface="+mj-lt"/>
              </a:rPr>
              <a:t> (USA)</a:t>
            </a:r>
            <a:endParaRPr lang="en-US" sz="1700" dirty="0">
              <a:solidFill>
                <a:srgbClr val="000000"/>
              </a:solidFill>
              <a:latin typeface="+mj-lt"/>
            </a:endParaRPr>
          </a:p>
          <a:p>
            <a:r>
              <a:rPr lang="en-US" sz="1700" b="0" i="0" dirty="0">
                <a:solidFill>
                  <a:srgbClr val="000000"/>
                </a:solidFill>
                <a:effectLst/>
                <a:latin typeface="+mj-lt"/>
              </a:rPr>
              <a:t>Panel discussion: “Sharing experience in conducting clinical trials in LMIC”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000000"/>
                </a:solidFill>
                <a:latin typeface="+mj-lt"/>
              </a:rPr>
              <a:t>        Panelists: All speakers, </a:t>
            </a:r>
            <a:r>
              <a:rPr lang="en-US" sz="1700" dirty="0" err="1">
                <a:solidFill>
                  <a:srgbClr val="000000"/>
                </a:solidFill>
                <a:latin typeface="+mj-lt"/>
              </a:rPr>
              <a:t>Trijn</a:t>
            </a:r>
            <a:r>
              <a:rPr lang="en-US" sz="1700" dirty="0">
                <a:solidFill>
                  <a:srgbClr val="000000"/>
                </a:solidFill>
                <a:latin typeface="+mj-lt"/>
              </a:rPr>
              <a:t> Israel, Muhammad Saghir Khan</a:t>
            </a:r>
            <a:endParaRPr lang="en-US" sz="1700" dirty="0">
              <a:solidFill>
                <a:srgbClr val="000000"/>
              </a:solidFill>
              <a:effectLst/>
              <a:latin typeface="+mj-lt"/>
            </a:endParaRPr>
          </a:p>
          <a:p>
            <a:pPr marL="0" indent="0">
              <a:buNone/>
            </a:pPr>
            <a:endParaRPr lang="en-US" sz="1700" b="1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553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71808-DCA2-0E3E-BF74-AC8A017BE4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8640" y="2311083"/>
            <a:ext cx="9144000" cy="1547685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bg2">
                    <a:lumMod val="50000"/>
                  </a:schemeClr>
                </a:solidFill>
              </a:rPr>
              <a:t>Sessions of interest for</a:t>
            </a:r>
            <a:br>
              <a:rPr lang="en-US" sz="36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br>
              <a:rPr lang="en-US" sz="4000" b="1" dirty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en-US" sz="4000" b="1" dirty="0">
                <a:solidFill>
                  <a:srgbClr val="C00000"/>
                </a:solidFill>
                <a:latin typeface="Garamond" panose="02020404030301010803" pitchFamily="18" charset="0"/>
              </a:rPr>
              <a:t>SIOP GHN MEMBERS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EBFF0B-AF07-8F3E-CA2B-E4DF01D5EA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5120" y="5344796"/>
            <a:ext cx="9144000" cy="644842"/>
          </a:xfrm>
        </p:spPr>
        <p:txBody>
          <a:bodyPr/>
          <a:lstStyle/>
          <a:p>
            <a:r>
              <a:rPr lang="en-US" b="1" dirty="0"/>
              <a:t>SIOP 2023</a:t>
            </a:r>
          </a:p>
        </p:txBody>
      </p:sp>
    </p:spTree>
    <p:extLst>
      <p:ext uri="{BB962C8B-B14F-4D97-AF65-F5344CB8AC3E}">
        <p14:creationId xmlns:p14="http://schemas.microsoft.com/office/powerpoint/2010/main" val="4164236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F7931-0C44-04D5-C59D-06D2E26E2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0" y="365126"/>
            <a:ext cx="9011920" cy="1261656"/>
          </a:xfrm>
        </p:spPr>
        <p:txBody>
          <a:bodyPr>
            <a:normAutofit/>
          </a:bodyPr>
          <a:lstStyle/>
          <a:p>
            <a:r>
              <a:rPr lang="en-US" sz="2400" b="0" i="0" u="none" strike="noStrike" baseline="0" dirty="0"/>
              <a:t> “</a:t>
            </a:r>
            <a:r>
              <a:rPr lang="en-US" sz="2400" b="1" i="0" u="none" strike="noStrike" baseline="0" dirty="0"/>
              <a:t>JOINT SESSION WITH GLOBAL HEALTH AND YOUNG SIOP AND AYA: PRECISION MEDICINE”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75150-3D0A-66AE-5915-37CD5D587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700" b="1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700" b="1" i="0" u="none" strike="noStrike" baseline="0" dirty="0">
                <a:latin typeface="+mj-lt"/>
              </a:rPr>
              <a:t>SIOP 2023 Education Day (Wednesday, </a:t>
            </a:r>
            <a:r>
              <a:rPr lang="en-US" sz="1700" b="1" dirty="0">
                <a:latin typeface="+mj-lt"/>
              </a:rPr>
              <a:t>11</a:t>
            </a:r>
            <a:r>
              <a:rPr lang="en-US" sz="1700" b="1" baseline="30000" dirty="0">
                <a:latin typeface="+mj-lt"/>
              </a:rPr>
              <a:t>th</a:t>
            </a:r>
            <a:r>
              <a:rPr lang="en-US" sz="1700" b="1" dirty="0">
                <a:latin typeface="+mj-lt"/>
              </a:rPr>
              <a:t> October 2023)</a:t>
            </a:r>
          </a:p>
          <a:p>
            <a:pPr marL="0" indent="0">
              <a:buNone/>
            </a:pPr>
            <a:r>
              <a:rPr lang="en-US" sz="1700" b="1" dirty="0">
                <a:latin typeface="+mj-lt"/>
              </a:rPr>
              <a:t>Time: </a:t>
            </a:r>
            <a:r>
              <a:rPr lang="en-US" sz="1700" b="1" i="0" u="none" strike="noStrike" baseline="0" dirty="0">
                <a:solidFill>
                  <a:srgbClr val="000000"/>
                </a:solidFill>
                <a:latin typeface="+mj-lt"/>
              </a:rPr>
              <a:t>1345 - 1515</a:t>
            </a:r>
          </a:p>
          <a:p>
            <a:pPr marL="0" indent="0">
              <a:buNone/>
            </a:pPr>
            <a:r>
              <a:rPr lang="en-US" sz="1700" b="1" i="0" u="none" strike="noStrike" baseline="0" dirty="0">
                <a:solidFill>
                  <a:srgbClr val="000000"/>
                </a:solidFill>
                <a:latin typeface="+mj-lt"/>
              </a:rPr>
              <a:t>Room: 213-215 Hall</a:t>
            </a:r>
          </a:p>
          <a:p>
            <a:pPr marL="0" indent="0">
              <a:buNone/>
            </a:pPr>
            <a:endParaRPr lang="en-US" sz="1700" b="1" dirty="0">
              <a:solidFill>
                <a:srgbClr val="000000"/>
              </a:solidFill>
              <a:latin typeface="+mj-lt"/>
            </a:endParaRPr>
          </a:p>
          <a:p>
            <a:pPr algn="l"/>
            <a:endParaRPr lang="en-US" sz="17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r>
              <a:rPr lang="en-US" sz="17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+mj-lt"/>
              </a:rPr>
              <a:t>UNLOCKING PERSONALIZED TREATMENTS. A GLOBAL PERSPECTIVE ON PRECISION MEDICINE </a:t>
            </a:r>
          </a:p>
          <a:p>
            <a:pPr lvl="1"/>
            <a:r>
              <a:rPr lang="en-US" sz="1700" i="0" u="none" strike="noStrike" baseline="0" dirty="0">
                <a:solidFill>
                  <a:srgbClr val="000000"/>
                </a:solidFill>
                <a:latin typeface="+mj-lt"/>
              </a:rPr>
              <a:t>Anita Villani (Canada)</a:t>
            </a:r>
          </a:p>
          <a:p>
            <a:pPr lvl="1"/>
            <a:r>
              <a:rPr lang="en-US" sz="1700" i="0" u="none" strike="noStrike" baseline="0" dirty="0">
                <a:solidFill>
                  <a:srgbClr val="000000"/>
                </a:solidFill>
                <a:latin typeface="+mj-lt"/>
              </a:rPr>
              <a:t>Andrea S. </a:t>
            </a:r>
            <a:r>
              <a:rPr lang="en-US" sz="1700" i="0" u="none" strike="noStrike" baseline="0" dirty="0" err="1">
                <a:solidFill>
                  <a:srgbClr val="000000"/>
                </a:solidFill>
                <a:latin typeface="+mj-lt"/>
              </a:rPr>
              <a:t>Llera</a:t>
            </a:r>
            <a:r>
              <a:rPr lang="en-US" sz="1700" i="0" u="none" strike="noStrike" baseline="0" dirty="0">
                <a:solidFill>
                  <a:srgbClr val="000000"/>
                </a:solidFill>
                <a:latin typeface="+mj-lt"/>
              </a:rPr>
              <a:t> (Argentina)</a:t>
            </a:r>
          </a:p>
          <a:p>
            <a:pPr lvl="1"/>
            <a:r>
              <a:rPr lang="en-US" sz="1700" i="0" u="none" strike="noStrike" baseline="0" dirty="0">
                <a:solidFill>
                  <a:srgbClr val="000000"/>
                </a:solidFill>
                <a:latin typeface="+mj-lt"/>
              </a:rPr>
              <a:t>Jarett Lalonde (Canada)</a:t>
            </a:r>
          </a:p>
          <a:p>
            <a:pPr lvl="1"/>
            <a:r>
              <a:rPr lang="en-US" sz="1700" i="0" u="none" strike="noStrike" baseline="0" dirty="0">
                <a:solidFill>
                  <a:srgbClr val="000000"/>
                </a:solidFill>
                <a:latin typeface="+mj-lt"/>
              </a:rPr>
              <a:t>Angus Lalonde (Canada)</a:t>
            </a:r>
            <a:endParaRPr lang="en-US" sz="17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43717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E4DB3-D301-7183-184C-7017F94F7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7999" y="136525"/>
            <a:ext cx="8918353" cy="1279083"/>
          </a:xfrm>
        </p:spPr>
        <p:txBody>
          <a:bodyPr>
            <a:normAutofit/>
          </a:bodyPr>
          <a:lstStyle/>
          <a:p>
            <a:r>
              <a:rPr lang="en-US" sz="2000" b="0" i="0" u="none" strike="noStrike" baseline="0" dirty="0"/>
              <a:t> </a:t>
            </a:r>
            <a:r>
              <a:rPr lang="en-US" sz="2000" b="1" i="0" u="none" strike="noStrike" baseline="0" dirty="0"/>
              <a:t>SYMPOSIUM 06</a:t>
            </a:r>
            <a:br>
              <a:rPr lang="en-US" sz="2000" b="1" i="0" u="none" strike="noStrike" baseline="0" dirty="0"/>
            </a:br>
            <a:r>
              <a:rPr lang="en-US" sz="2000" b="1" i="0" u="none" strike="noStrike" baseline="0" dirty="0"/>
              <a:t>“MY CHILD MATTERS - MANAGING EXISTING AND FUTURE ENDEMIC AND PANDEMIC DISEASES IN CHILDREN WITH CANCER”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78774-DFC9-843E-52FD-F36583DCC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i="0" u="none" strike="noStrike" baseline="0" dirty="0">
                <a:latin typeface="+mj-lt"/>
              </a:rPr>
              <a:t>SIOP 2023 Day +2 (Friday, </a:t>
            </a:r>
            <a:r>
              <a:rPr lang="en-US" sz="1800" b="1" dirty="0">
                <a:latin typeface="+mj-lt"/>
              </a:rPr>
              <a:t>12</a:t>
            </a:r>
            <a:r>
              <a:rPr lang="en-US" sz="1800" b="1" baseline="30000" dirty="0">
                <a:latin typeface="+mj-lt"/>
              </a:rPr>
              <a:t>th</a:t>
            </a:r>
            <a:r>
              <a:rPr lang="en-US" sz="1800" b="1" dirty="0">
                <a:latin typeface="+mj-lt"/>
              </a:rPr>
              <a:t> October 2023)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+mj-lt"/>
              </a:rPr>
              <a:t>Time: 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+mj-lt"/>
              </a:rPr>
              <a:t>1410 - 1540</a:t>
            </a:r>
          </a:p>
          <a:p>
            <a:pPr marL="0" indent="0">
              <a:buNone/>
            </a:pPr>
            <a:r>
              <a:rPr lang="en-US" sz="1800" b="1" i="0" u="none" strike="noStrike" baseline="0" dirty="0">
                <a:solidFill>
                  <a:srgbClr val="000000"/>
                </a:solidFill>
                <a:latin typeface="+mj-lt"/>
              </a:rPr>
              <a:t>Room: 213-215 Hall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+mj-lt"/>
              </a:rPr>
              <a:t>Moderators: 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+mj-lt"/>
              </a:rPr>
              <a:t>Guillermo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+mj-lt"/>
              </a:rPr>
              <a:t>Chantada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+mj-lt"/>
              </a:rPr>
              <a:t> (Uruguay) and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+mj-lt"/>
              </a:rPr>
              <a:t>Miguela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+mj-lt"/>
              </a:rPr>
              <a:t> A.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+mj-lt"/>
              </a:rPr>
              <a:t>Caniza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+mj-lt"/>
              </a:rPr>
              <a:t> (USA)</a:t>
            </a:r>
            <a:endParaRPr lang="en-US" sz="1800" b="1" dirty="0">
              <a:solidFill>
                <a:srgbClr val="000000"/>
              </a:solidFill>
              <a:latin typeface="+mj-lt"/>
            </a:endParaRP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r>
              <a:rPr lang="en-US" sz="1800" i="0" u="none" strike="noStrike" baseline="0" dirty="0">
                <a:solidFill>
                  <a:srgbClr val="000000"/>
                </a:solidFill>
                <a:latin typeface="+mj-lt"/>
              </a:rPr>
              <a:t>MY CHILD MATTERS - INTRODUCTION AND GRANT PROGRAM UPDATES </a:t>
            </a:r>
            <a:r>
              <a:rPr lang="en-US" sz="1800" dirty="0">
                <a:solidFill>
                  <a:srgbClr val="000000"/>
                </a:solidFill>
                <a:latin typeface="+mj-lt"/>
              </a:rPr>
              <a:t>- 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+mj-lt"/>
              </a:rPr>
              <a:t>Isabelle </a:t>
            </a:r>
            <a:r>
              <a:rPr lang="en-US" sz="1800" i="0" u="none" strike="noStrike" baseline="0" dirty="0" err="1">
                <a:solidFill>
                  <a:srgbClr val="000000"/>
                </a:solidFill>
                <a:latin typeface="+mj-lt"/>
              </a:rPr>
              <a:t>Villadary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+mj-lt"/>
              </a:rPr>
              <a:t> (France)</a:t>
            </a:r>
          </a:p>
          <a:p>
            <a:r>
              <a:rPr lang="en-US" sz="1800" i="0" u="none" strike="noStrike" baseline="0" dirty="0">
                <a:solidFill>
                  <a:srgbClr val="000000"/>
                </a:solidFill>
                <a:latin typeface="+mj-lt"/>
              </a:rPr>
              <a:t>EXPERIENCE IN MANAGING CHILDREN WITH CANCER AND DENGUE IN HEALTH CARE INSTITUTIONS OF ASIA AND AMERICA REGION- </a:t>
            </a:r>
            <a:r>
              <a:rPr lang="en-US" sz="1800" i="0" u="none" strike="noStrike" baseline="0" dirty="0" err="1">
                <a:solidFill>
                  <a:srgbClr val="000000"/>
                </a:solidFill>
                <a:latin typeface="+mj-lt"/>
              </a:rPr>
              <a:t>Riyadi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i="0" u="none" strike="noStrike" baseline="0" dirty="0" err="1">
                <a:solidFill>
                  <a:srgbClr val="000000"/>
                </a:solidFill>
                <a:latin typeface="+mj-lt"/>
              </a:rPr>
              <a:t>Adrizain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+mj-lt"/>
              </a:rPr>
              <a:t> (Indonesia)</a:t>
            </a:r>
          </a:p>
          <a:p>
            <a:r>
              <a:rPr lang="en-US" sz="1800" i="0" u="none" strike="noStrike" baseline="0" dirty="0">
                <a:solidFill>
                  <a:srgbClr val="000000"/>
                </a:solidFill>
                <a:latin typeface="+mj-lt"/>
              </a:rPr>
              <a:t>EPIDEMIOLOGY AND OUTCOMES OF CHILDREN WITH CANCER AND TUBERCULOSIS INTHE ASIA AND AFRICAN REGION- Nita Radhakrishnan (India)</a:t>
            </a:r>
          </a:p>
          <a:p>
            <a:r>
              <a:rPr lang="en-US" sz="1800" i="0" u="none" strike="noStrike" baseline="0" dirty="0">
                <a:solidFill>
                  <a:srgbClr val="000000"/>
                </a:solidFill>
                <a:latin typeface="+mj-lt"/>
              </a:rPr>
              <a:t>SUCCESS FACTORS FOR THE MANAGEMENT OF ANTIMICROBIAL RESISTANT PATHOGENSIN CHILDREN WITH CANCER </a:t>
            </a:r>
            <a:r>
              <a:rPr lang="en-US" sz="1800" dirty="0">
                <a:solidFill>
                  <a:srgbClr val="000000"/>
                </a:solidFill>
                <a:latin typeface="+mj-lt"/>
              </a:rPr>
              <a:t>- </a:t>
            </a:r>
            <a:r>
              <a:rPr lang="en-US" sz="1800" i="0" u="none" strike="noStrike" baseline="0" dirty="0" err="1">
                <a:solidFill>
                  <a:srgbClr val="000000"/>
                </a:solidFill>
                <a:latin typeface="+mj-lt"/>
              </a:rPr>
              <a:t>Miguela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i="0" u="none" strike="noStrike" baseline="0" dirty="0" err="1">
                <a:solidFill>
                  <a:srgbClr val="000000"/>
                </a:solidFill>
                <a:latin typeface="+mj-lt"/>
              </a:rPr>
              <a:t>Caniza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+mj-lt"/>
              </a:rPr>
              <a:t> (USA)</a:t>
            </a:r>
          </a:p>
          <a:p>
            <a:r>
              <a:rPr lang="en-US" sz="1800" i="0" u="none" strike="noStrike" baseline="0" dirty="0">
                <a:solidFill>
                  <a:srgbClr val="000000"/>
                </a:solidFill>
                <a:latin typeface="+mj-lt"/>
              </a:rPr>
              <a:t>Q&amp;A </a:t>
            </a:r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37810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6306D-DB3B-6DA6-6A71-DA2711715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1D0A1-47A9-DD4F-6D84-B7A99C171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05670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>
              <a:solidFill>
                <a:srgbClr val="C0000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3400" b="1" i="0" dirty="0">
                <a:solidFill>
                  <a:srgbClr val="C00000"/>
                </a:solidFill>
                <a:effectLst/>
                <a:latin typeface="+mj-lt"/>
              </a:rPr>
              <a:t>Keynote 01: </a:t>
            </a:r>
            <a:r>
              <a:rPr lang="en-US" sz="3400" b="0" i="0" dirty="0">
                <a:solidFill>
                  <a:srgbClr val="333333"/>
                </a:solidFill>
                <a:effectLst/>
                <a:latin typeface="+mj-lt"/>
              </a:rPr>
              <a:t>HOW TO MAKE HIGH QUALITY EVIDENCE-BASED SUPPORTIVE CARE A REALITY - Lee Dupuis</a:t>
            </a:r>
          </a:p>
          <a:p>
            <a:pPr marL="0" indent="0">
              <a:buNone/>
            </a:pPr>
            <a:r>
              <a:rPr lang="en-US" sz="3400" dirty="0">
                <a:solidFill>
                  <a:srgbClr val="333333"/>
                </a:solidFill>
                <a:latin typeface="+mj-lt"/>
              </a:rPr>
              <a:t>Speaker: Kathy Pritchard-Jones</a:t>
            </a:r>
          </a:p>
          <a:p>
            <a:pPr marL="0" indent="0">
              <a:buNone/>
            </a:pPr>
            <a:r>
              <a:rPr lang="en-US" sz="3400" dirty="0">
                <a:latin typeface="+mj-lt"/>
              </a:rPr>
              <a:t>Canada Hall 3</a:t>
            </a:r>
          </a:p>
          <a:p>
            <a:pPr marL="0" indent="0">
              <a:buNone/>
            </a:pPr>
            <a:r>
              <a:rPr lang="en-US" sz="3400" dirty="0">
                <a:latin typeface="+mj-lt"/>
              </a:rPr>
              <a:t>12</a:t>
            </a:r>
            <a:r>
              <a:rPr lang="en-US" sz="3400" baseline="30000" dirty="0">
                <a:latin typeface="+mj-lt"/>
              </a:rPr>
              <a:t>th</a:t>
            </a:r>
            <a:r>
              <a:rPr lang="en-US" sz="3400" dirty="0">
                <a:latin typeface="+mj-lt"/>
              </a:rPr>
              <a:t> October (@0840-0910)</a:t>
            </a:r>
            <a:endParaRPr lang="en-US" sz="3400" dirty="0">
              <a:solidFill>
                <a:srgbClr val="C00000"/>
              </a:solidFill>
              <a:latin typeface="+mj-lt"/>
            </a:endParaRPr>
          </a:p>
          <a:p>
            <a:pPr marL="0" indent="0">
              <a:buNone/>
            </a:pPr>
            <a:endParaRPr lang="en-US" sz="3400" dirty="0">
              <a:solidFill>
                <a:srgbClr val="C0000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3400" b="1" dirty="0">
                <a:solidFill>
                  <a:srgbClr val="C00000"/>
                </a:solidFill>
                <a:latin typeface="+mj-lt"/>
              </a:rPr>
              <a:t>Keynote 02: </a:t>
            </a:r>
            <a:r>
              <a:rPr lang="en-US" sz="3400" b="0" i="0" dirty="0">
                <a:solidFill>
                  <a:srgbClr val="333333"/>
                </a:solidFill>
                <a:effectLst/>
                <a:latin typeface="+mj-lt"/>
              </a:rPr>
              <a:t>UPDATE ON GLOBAL INITIATIVE AGAINST CHILDHOOD CANCER- </a:t>
            </a:r>
            <a:r>
              <a:rPr lang="en-US" sz="3400" dirty="0">
                <a:solidFill>
                  <a:srgbClr val="333333"/>
                </a:solidFill>
                <a:latin typeface="+mj-lt"/>
              </a:rPr>
              <a:t>Speaker: Kathy Pritchard-Jones</a:t>
            </a:r>
          </a:p>
          <a:p>
            <a:pPr marL="0" indent="0">
              <a:buNone/>
            </a:pPr>
            <a:r>
              <a:rPr lang="en-US" sz="3400" dirty="0">
                <a:latin typeface="+mj-lt"/>
              </a:rPr>
              <a:t>Canada Hall 3</a:t>
            </a:r>
          </a:p>
          <a:p>
            <a:pPr marL="0" indent="0">
              <a:buNone/>
            </a:pPr>
            <a:r>
              <a:rPr lang="en-US" sz="3400" dirty="0">
                <a:latin typeface="+mj-lt"/>
              </a:rPr>
              <a:t>12</a:t>
            </a:r>
            <a:r>
              <a:rPr lang="en-US" sz="3400" baseline="30000" dirty="0">
                <a:latin typeface="+mj-lt"/>
              </a:rPr>
              <a:t>th</a:t>
            </a:r>
            <a:r>
              <a:rPr lang="en-US" sz="3400" dirty="0">
                <a:latin typeface="+mj-lt"/>
              </a:rPr>
              <a:t> October (@1120-1150)</a:t>
            </a:r>
            <a:endParaRPr lang="en-US" sz="3400" b="0" i="0" dirty="0">
              <a:solidFill>
                <a:srgbClr val="333333"/>
              </a:solidFill>
              <a:effectLst/>
              <a:latin typeface="+mj-lt"/>
            </a:endParaRP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  <a:latin typeface="+mj-lt"/>
            </a:endParaRPr>
          </a:p>
          <a:p>
            <a:pPr marL="0" indent="0">
              <a:buNone/>
            </a:pPr>
            <a:endParaRPr lang="en-US" b="1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EC96956-687A-7F77-AD52-F60C12E2AA07}"/>
              </a:ext>
            </a:extLst>
          </p:cNvPr>
          <p:cNvSpPr txBox="1">
            <a:spLocks/>
          </p:cNvSpPr>
          <p:nvPr/>
        </p:nvSpPr>
        <p:spPr>
          <a:xfrm>
            <a:off x="6439432" y="2030818"/>
            <a:ext cx="4605670" cy="40112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rgbClr val="C00000"/>
                </a:solidFill>
                <a:latin typeface="+mj-lt"/>
              </a:rPr>
              <a:t>SIOP Award Session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latin typeface="+mj-lt"/>
              </a:rPr>
              <a:t>Canada Hall 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latin typeface="+mj-lt"/>
              </a:rPr>
              <a:t>12</a:t>
            </a:r>
            <a:r>
              <a:rPr lang="en-US" sz="2000" baseline="30000" dirty="0">
                <a:latin typeface="+mj-lt"/>
              </a:rPr>
              <a:t>th</a:t>
            </a:r>
            <a:r>
              <a:rPr lang="en-US" sz="2000" dirty="0">
                <a:latin typeface="+mj-lt"/>
              </a:rPr>
              <a:t> October (@1640-1810)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rgbClr val="C00000"/>
                </a:solidFill>
                <a:latin typeface="+mj-lt"/>
              </a:rPr>
              <a:t>SCHWEISGUTH PRIZE LECTURE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latin typeface="+mj-lt"/>
              </a:rPr>
              <a:t>Canada Hall 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latin typeface="+mj-lt"/>
              </a:rPr>
              <a:t>13</a:t>
            </a:r>
            <a:r>
              <a:rPr lang="en-US" sz="2000" baseline="30000" dirty="0">
                <a:latin typeface="+mj-lt"/>
              </a:rPr>
              <a:t>th</a:t>
            </a:r>
            <a:r>
              <a:rPr lang="en-US" sz="2000" dirty="0">
                <a:latin typeface="+mj-lt"/>
              </a:rPr>
              <a:t> October (@1705-1735)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1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980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0ECB2-BB0B-2CE0-17F8-D23AAB066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0" y="248167"/>
            <a:ext cx="9035312" cy="979043"/>
          </a:xfrm>
        </p:spPr>
        <p:txBody>
          <a:bodyPr/>
          <a:lstStyle/>
          <a:p>
            <a:r>
              <a:rPr lang="en-US" dirty="0"/>
              <a:t>SIOP GHN ANNUAL ASSEMBLY</a:t>
            </a:r>
            <a:br>
              <a:rPr lang="en-US" dirty="0"/>
            </a:br>
            <a:r>
              <a:rPr lang="en-US" b="0" dirty="0">
                <a:solidFill>
                  <a:schemeClr val="bg2">
                    <a:lumMod val="50000"/>
                  </a:schemeClr>
                </a:solidFill>
              </a:rPr>
              <a:t>(In-person only)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F1648-8B1F-D0A0-A44C-BE1008FC7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837167" cy="30572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b="1" i="0" u="none" strike="noStrike" baseline="0" dirty="0">
                <a:latin typeface="+mj-lt"/>
              </a:rPr>
              <a:t>SIOP 2023 Day -2 (Tuesday, </a:t>
            </a:r>
            <a:r>
              <a:rPr lang="en-US" sz="1700" b="1" dirty="0">
                <a:latin typeface="+mj-lt"/>
              </a:rPr>
              <a:t>10</a:t>
            </a:r>
            <a:r>
              <a:rPr lang="en-US" sz="1700" b="1" baseline="30000" dirty="0">
                <a:latin typeface="+mj-lt"/>
              </a:rPr>
              <a:t>th</a:t>
            </a:r>
            <a:r>
              <a:rPr lang="en-US" sz="1700" b="1" dirty="0">
                <a:latin typeface="+mj-lt"/>
              </a:rPr>
              <a:t> October 2023)</a:t>
            </a:r>
          </a:p>
          <a:p>
            <a:pPr marL="0" indent="0">
              <a:buNone/>
            </a:pPr>
            <a:r>
              <a:rPr lang="en-US" sz="1700" b="1" i="0" u="none" strike="noStrike" baseline="0" dirty="0">
                <a:latin typeface="+mj-lt"/>
              </a:rPr>
              <a:t>Time: 1300-1600</a:t>
            </a:r>
          </a:p>
          <a:p>
            <a:pPr marL="0" indent="0">
              <a:buNone/>
            </a:pPr>
            <a:r>
              <a:rPr lang="en-US" sz="1700" b="1" i="0" u="none" strike="noStrike" baseline="0" dirty="0">
                <a:latin typeface="+mj-lt"/>
              </a:rPr>
              <a:t>Room: 210 Hall</a:t>
            </a:r>
          </a:p>
          <a:p>
            <a:pPr marL="0" indent="0">
              <a:buNone/>
            </a:pPr>
            <a:r>
              <a:rPr lang="en-US" sz="1700" b="1" i="0" u="none" strike="noStrike" baseline="0" dirty="0">
                <a:latin typeface="+mj-lt"/>
              </a:rPr>
              <a:t>Moderators: Muhammad Saghir Khan, and Michael Sullivan</a:t>
            </a:r>
          </a:p>
          <a:p>
            <a:pPr marL="0" indent="0">
              <a:buNone/>
            </a:pPr>
            <a:endParaRPr lang="en-US" sz="1700" dirty="0">
              <a:solidFill>
                <a:srgbClr val="000000"/>
              </a:solidFill>
              <a:latin typeface="+mj-lt"/>
            </a:endParaRPr>
          </a:p>
          <a:p>
            <a:pPr marL="0" indent="0">
              <a:buNone/>
            </a:pPr>
            <a:endParaRPr lang="en-US" sz="1700" dirty="0">
              <a:latin typeface="+mj-lt"/>
            </a:endParaRPr>
          </a:p>
          <a:p>
            <a:pPr marL="0" indent="0">
              <a:buNone/>
            </a:pPr>
            <a:endParaRPr lang="en-US" sz="1700" b="0" i="0" u="none" strike="noStrike" baseline="0" dirty="0">
              <a:latin typeface="+mj-lt"/>
            </a:endParaRPr>
          </a:p>
          <a:p>
            <a:pPr marL="0" indent="0">
              <a:buNone/>
            </a:pPr>
            <a:endParaRPr lang="en-US" sz="1700" b="0" i="0" u="none" strike="noStrike" baseline="0" dirty="0">
              <a:latin typeface="+mj-lt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1ACAF49-4594-BCCA-0227-02AAC67F9833}"/>
              </a:ext>
            </a:extLst>
          </p:cNvPr>
          <p:cNvSpPr txBox="1">
            <a:spLocks/>
          </p:cNvSpPr>
          <p:nvPr/>
        </p:nvSpPr>
        <p:spPr>
          <a:xfrm>
            <a:off x="5494351" y="1825625"/>
            <a:ext cx="5653378" cy="4667250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>
                <a:solidFill>
                  <a:srgbClr val="000000"/>
                </a:solidFill>
                <a:latin typeface="+mj-lt"/>
              </a:rPr>
              <a:t>Welcome and apologies</a:t>
            </a:r>
          </a:p>
          <a:p>
            <a:r>
              <a:rPr lang="en-US" sz="2200" b="0" i="0" u="none" strike="noStrike" baseline="0" dirty="0">
                <a:solidFill>
                  <a:srgbClr val="000000"/>
                </a:solidFill>
                <a:latin typeface="+mj-lt"/>
              </a:rPr>
              <a:t>GHN Transformations- updates and the next steps</a:t>
            </a:r>
          </a:p>
          <a:p>
            <a:r>
              <a:rPr lang="en-US" sz="2200" dirty="0">
                <a:solidFill>
                  <a:srgbClr val="000000"/>
                </a:solidFill>
                <a:latin typeface="+mj-lt"/>
              </a:rPr>
              <a:t>Working Group structure </a:t>
            </a:r>
          </a:p>
          <a:p>
            <a:r>
              <a:rPr lang="en-US" sz="2200" dirty="0">
                <a:solidFill>
                  <a:srgbClr val="000000"/>
                </a:solidFill>
                <a:latin typeface="+mj-lt"/>
              </a:rPr>
              <a:t>Co Chairs Elections</a:t>
            </a:r>
          </a:p>
          <a:p>
            <a:r>
              <a:rPr lang="en-US" sz="2200" dirty="0">
                <a:solidFill>
                  <a:srgbClr val="000000"/>
                </a:solidFill>
                <a:latin typeface="+mj-lt"/>
              </a:rPr>
              <a:t>GHN Core Steering Group Elections</a:t>
            </a:r>
          </a:p>
          <a:p>
            <a:r>
              <a:rPr lang="en-US" sz="2200" b="0" i="0" u="none" strike="noStrike" baseline="0" dirty="0">
                <a:solidFill>
                  <a:srgbClr val="000000"/>
                </a:solidFill>
                <a:latin typeface="+mj-lt"/>
              </a:rPr>
              <a:t>SIOPGHN Membership and SIOP Connect</a:t>
            </a:r>
          </a:p>
          <a:p>
            <a:r>
              <a:rPr lang="en-US" sz="2200" b="0" i="0" u="none" strike="noStrike" baseline="0" dirty="0">
                <a:solidFill>
                  <a:srgbClr val="000000"/>
                </a:solidFill>
                <a:latin typeface="+mj-lt"/>
              </a:rPr>
              <a:t>SIOP GHN in SIOP 2023 Congress</a:t>
            </a:r>
          </a:p>
          <a:p>
            <a:r>
              <a:rPr lang="en-US" sz="2200" dirty="0">
                <a:solidFill>
                  <a:srgbClr val="000000"/>
                </a:solidFill>
                <a:latin typeface="+mj-lt"/>
              </a:rPr>
              <a:t>WG reports and Acknowledgments</a:t>
            </a:r>
          </a:p>
          <a:p>
            <a:r>
              <a:rPr lang="en-US" sz="2200" dirty="0">
                <a:solidFill>
                  <a:srgbClr val="000000"/>
                </a:solidFill>
                <a:latin typeface="+mj-lt"/>
              </a:rPr>
              <a:t>SIOP/St. Jude ARIA</a:t>
            </a:r>
          </a:p>
          <a:p>
            <a:r>
              <a:rPr lang="en-US" sz="2200" dirty="0">
                <a:solidFill>
                  <a:srgbClr val="000000"/>
                </a:solidFill>
                <a:latin typeface="+mj-lt"/>
              </a:rPr>
              <a:t>Global Mapping Project</a:t>
            </a:r>
          </a:p>
          <a:p>
            <a:r>
              <a:rPr lang="en-US" sz="2200" dirty="0">
                <a:solidFill>
                  <a:srgbClr val="000000"/>
                </a:solidFill>
                <a:latin typeface="+mj-lt"/>
              </a:rPr>
              <a:t>WHO GICC</a:t>
            </a:r>
          </a:p>
          <a:p>
            <a:r>
              <a:rPr lang="en-US" sz="2200" dirty="0">
                <a:solidFill>
                  <a:srgbClr val="000000"/>
                </a:solidFill>
                <a:latin typeface="+mj-lt"/>
              </a:rPr>
              <a:t>Any other business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700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700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700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743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35C5E-8C73-19F3-330E-D53A15EAF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0" y="365125"/>
            <a:ext cx="9011920" cy="896747"/>
          </a:xfrm>
        </p:spPr>
        <p:txBody>
          <a:bodyPr>
            <a:normAutofit/>
          </a:bodyPr>
          <a:lstStyle/>
          <a:p>
            <a:r>
              <a:rPr lang="en-US" sz="2800" dirty="0"/>
              <a:t>“BEST OF SIOP GHN FREE PAPER SESSION”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FB64755-5F90-FE05-D828-9CA100D83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3520"/>
            <a:ext cx="10515600" cy="4999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b="1" i="0" u="none" strike="noStrike" baseline="0" dirty="0">
                <a:latin typeface="+mj-lt"/>
              </a:rPr>
              <a:t>SIOP 2023 Education Day (Wednesday, </a:t>
            </a:r>
            <a:r>
              <a:rPr lang="en-US" sz="1700" b="1" dirty="0">
                <a:latin typeface="+mj-lt"/>
              </a:rPr>
              <a:t>11</a:t>
            </a:r>
            <a:r>
              <a:rPr lang="en-US" sz="1700" b="1" baseline="30000" dirty="0">
                <a:latin typeface="+mj-lt"/>
              </a:rPr>
              <a:t>th</a:t>
            </a:r>
            <a:r>
              <a:rPr lang="en-US" sz="1700" b="1" dirty="0">
                <a:latin typeface="+mj-lt"/>
              </a:rPr>
              <a:t> October 2023)</a:t>
            </a:r>
          </a:p>
          <a:p>
            <a:pPr marL="0" indent="0">
              <a:buNone/>
            </a:pPr>
            <a:r>
              <a:rPr lang="en-US" sz="1700" b="1" i="0" u="none" strike="noStrike" baseline="0" dirty="0">
                <a:latin typeface="+mj-lt"/>
              </a:rPr>
              <a:t>Time: 0815-0945</a:t>
            </a:r>
          </a:p>
          <a:p>
            <a:pPr marL="0" indent="0">
              <a:buNone/>
            </a:pPr>
            <a:r>
              <a:rPr lang="en-US" sz="1700" b="1" i="0" u="none" strike="noStrike" baseline="0" dirty="0">
                <a:latin typeface="+mj-lt"/>
              </a:rPr>
              <a:t>Room: 210 Hall</a:t>
            </a:r>
          </a:p>
          <a:p>
            <a:pPr marL="0" indent="0">
              <a:buNone/>
            </a:pPr>
            <a:r>
              <a:rPr lang="en-US" sz="1700" b="1" i="0" u="none" strike="noStrike" baseline="0" dirty="0">
                <a:latin typeface="+mj-lt"/>
              </a:rPr>
              <a:t>Moderators: Muhammad Saghir Khan, and Michael Sullivan</a:t>
            </a:r>
            <a:endParaRPr lang="en-US" sz="1700" b="1" i="0" u="none" strike="noStrike" baseline="0" dirty="0">
              <a:solidFill>
                <a:srgbClr val="000000"/>
              </a:solidFill>
              <a:latin typeface="+mj-lt"/>
            </a:endParaRPr>
          </a:p>
          <a:p>
            <a:r>
              <a:rPr lang="en-US" sz="1700" i="0" u="none" strike="noStrike" baseline="0" dirty="0">
                <a:solidFill>
                  <a:srgbClr val="000000"/>
                </a:solidFill>
                <a:latin typeface="+mj-lt"/>
              </a:rPr>
              <a:t>MNAVIGATOR: A DIGITAL HEALTH APPLICATION TO FACILITATE COMPLIANCE WITHSTANDARDIZED PEDIATRIC CANCER TREATMENT PROTOCOLS IN TANZANIA - Kristin Schroeder (USA)</a:t>
            </a:r>
          </a:p>
          <a:p>
            <a:r>
              <a:rPr lang="en-US" sz="1700" i="0" u="none" strike="noStrike" baseline="0" dirty="0">
                <a:solidFill>
                  <a:srgbClr val="000000"/>
                </a:solidFill>
                <a:latin typeface="+mj-lt"/>
              </a:rPr>
              <a:t>ESTABLISHING A SUSTAINABLE PUBLIC-PRIVATE PARTNERSHIP (PPP) MODEL FOR THEDELIVERY OF SPECIALIZED MULTIMODALITY PAEDIATRIC CANCER CARE - Girish </a:t>
            </a:r>
            <a:r>
              <a:rPr lang="en-US" sz="1700" i="0" u="none" strike="noStrike" baseline="0" dirty="0" err="1">
                <a:solidFill>
                  <a:srgbClr val="000000"/>
                </a:solidFill>
                <a:latin typeface="+mj-lt"/>
              </a:rPr>
              <a:t>Chinnaswamy</a:t>
            </a:r>
            <a:r>
              <a:rPr lang="en-US" sz="1700" i="0" u="none" strike="noStrike" baseline="0" dirty="0">
                <a:solidFill>
                  <a:srgbClr val="000000"/>
                </a:solidFill>
                <a:latin typeface="+mj-lt"/>
              </a:rPr>
              <a:t> (India) </a:t>
            </a:r>
          </a:p>
          <a:p>
            <a:r>
              <a:rPr lang="en-US" sz="1700" i="0" u="none" strike="noStrike" baseline="0" dirty="0">
                <a:solidFill>
                  <a:srgbClr val="000000"/>
                </a:solidFill>
                <a:latin typeface="+mj-lt"/>
              </a:rPr>
              <a:t>DOSE ROUNDING OF PARENTERAL CHEMOTHERAPY: A STRATEGY FOR MINIMIZING THECOST OF PEDIATRIC CANCER TREATMENT AT MBARARA REGIONAL REFERRAL HOSPITAL,UGANDA -John </a:t>
            </a:r>
            <a:r>
              <a:rPr lang="en-US" sz="1700" i="0" u="none" strike="noStrike" baseline="0" dirty="0" err="1">
                <a:solidFill>
                  <a:srgbClr val="000000"/>
                </a:solidFill>
                <a:latin typeface="+mj-lt"/>
              </a:rPr>
              <a:t>Isiiko</a:t>
            </a:r>
            <a:r>
              <a:rPr lang="en-US" sz="1700" i="0" u="none" strike="noStrike" baseline="0" dirty="0">
                <a:solidFill>
                  <a:srgbClr val="000000"/>
                </a:solidFill>
                <a:latin typeface="+mj-lt"/>
              </a:rPr>
              <a:t> (Uganda)</a:t>
            </a:r>
          </a:p>
          <a:p>
            <a:r>
              <a:rPr lang="en-US" sz="1700" i="0" u="none" strike="noStrike" baseline="0" dirty="0">
                <a:solidFill>
                  <a:srgbClr val="000000"/>
                </a:solidFill>
                <a:latin typeface="+mj-lt"/>
              </a:rPr>
              <a:t>IMCICA+: OPTIMIZATION OF THE "INTEGRATED MANAGEMENT FOR CHILDHOODILLNESSES-CANCER (IMCICA)" TO DECREASE TIME TO CANCER DIAGNOSIS IN CHILDREN BY TAILORED TRAINING OF PRIMARY HEALTHCARE PROVIDERS - Oscar Ramirez (Colombia)</a:t>
            </a:r>
          </a:p>
          <a:p>
            <a:r>
              <a:rPr lang="en-US" sz="1700" dirty="0">
                <a:solidFill>
                  <a:srgbClr val="000000"/>
                </a:solidFill>
                <a:latin typeface="+mj-lt"/>
              </a:rPr>
              <a:t>Q&amp;A</a:t>
            </a:r>
            <a:endParaRPr lang="en-US" sz="17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5861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62FBA-C42B-AD1B-803E-7E88D5598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0" y="365125"/>
            <a:ext cx="9011920" cy="1180211"/>
          </a:xfrm>
        </p:spPr>
        <p:txBody>
          <a:bodyPr/>
          <a:lstStyle/>
          <a:p>
            <a:r>
              <a:rPr lang="en-US" sz="2200" dirty="0"/>
              <a:t>“</a:t>
            </a:r>
            <a:r>
              <a:rPr lang="en-US" sz="2200" b="0" i="0" u="none" strike="noStrike" baseline="0" dirty="0"/>
              <a:t> </a:t>
            </a:r>
            <a:r>
              <a:rPr lang="en-US" sz="2200" b="1" i="0" u="none" strike="noStrike" baseline="0" dirty="0"/>
              <a:t>FAMILY-CENTERED CARE, CURE FOR MORE, CARE FOR ALL”</a:t>
            </a:r>
            <a:br>
              <a:rPr lang="en-US" sz="2200" b="1" i="0" u="none" strike="noStrike" baseline="0" dirty="0">
                <a:solidFill>
                  <a:srgbClr val="000000"/>
                </a:solidFill>
              </a:rPr>
            </a:br>
            <a:r>
              <a:rPr lang="en-US" sz="1800" b="1" i="0" u="none" strike="noStrike" baseline="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Jointly organized by Young SIOP, Global Health, Nursing, Supportive Care Networks and CCI</a:t>
            </a:r>
            <a:endParaRPr lang="en-US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2E267-5A0D-8268-A2A1-9FCC04F54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5336"/>
            <a:ext cx="10515600" cy="4864608"/>
          </a:xfrm>
        </p:spPr>
        <p:txBody>
          <a:bodyPr>
            <a:normAutofit fontScale="92500" lnSpcReduction="10000"/>
          </a:bodyPr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i="0" u="none" strike="noStrike" baseline="0" dirty="0">
                <a:latin typeface="+mj-lt"/>
              </a:rPr>
              <a:t>SIOP 2023 Education Day (Wednesday, </a:t>
            </a:r>
            <a:r>
              <a:rPr lang="en-US" sz="1800" b="1" dirty="0">
                <a:latin typeface="+mj-lt"/>
              </a:rPr>
              <a:t>11</a:t>
            </a:r>
            <a:r>
              <a:rPr lang="en-US" sz="1800" b="1" baseline="30000" dirty="0">
                <a:latin typeface="+mj-lt"/>
              </a:rPr>
              <a:t>th</a:t>
            </a:r>
            <a:r>
              <a:rPr lang="en-US" sz="1800" b="1" dirty="0">
                <a:latin typeface="+mj-lt"/>
              </a:rPr>
              <a:t> October 2023)</a:t>
            </a:r>
          </a:p>
          <a:p>
            <a:pPr marL="0" indent="0">
              <a:buNone/>
            </a:pPr>
            <a:r>
              <a:rPr lang="en-US" sz="1800" b="1" i="0" u="none" strike="noStrike" baseline="0" dirty="0">
                <a:latin typeface="+mj-lt"/>
              </a:rPr>
              <a:t>Time: 1015 - 1145</a:t>
            </a:r>
          </a:p>
          <a:p>
            <a:pPr marL="0" indent="0">
              <a:buNone/>
            </a:pPr>
            <a:r>
              <a:rPr lang="en-US" sz="1800" b="1" dirty="0">
                <a:latin typeface="+mj-lt"/>
              </a:rPr>
              <a:t>Room: </a:t>
            </a:r>
            <a:r>
              <a:rPr lang="en-US" sz="1800" b="1" i="0" u="none" strike="noStrike" baseline="0" dirty="0">
                <a:latin typeface="+mj-lt"/>
              </a:rPr>
              <a:t>213-215 Hall</a:t>
            </a:r>
          </a:p>
          <a:p>
            <a:pPr marL="0" indent="0">
              <a:buNone/>
            </a:pPr>
            <a:r>
              <a:rPr lang="en-US" sz="1800" b="1" dirty="0">
                <a:latin typeface="+mj-lt"/>
              </a:rPr>
              <a:t>Moderators</a:t>
            </a:r>
            <a:r>
              <a:rPr lang="en-US" sz="1800" b="1" i="0" u="none" strike="noStrike" baseline="0" dirty="0">
                <a:latin typeface="+mj-lt"/>
              </a:rPr>
              <a:t>: Michael Sullivan (Australia) and  </a:t>
            </a:r>
            <a:r>
              <a:rPr lang="en-US" sz="1800" b="1" i="0" dirty="0">
                <a:effectLst/>
                <a:latin typeface="+mj-lt"/>
              </a:rPr>
              <a:t>João </a:t>
            </a:r>
            <a:r>
              <a:rPr lang="en-US" sz="1800" b="1" i="0" dirty="0" err="1">
                <a:effectLst/>
                <a:latin typeface="+mj-lt"/>
              </a:rPr>
              <a:t>Bragança</a:t>
            </a:r>
            <a:r>
              <a:rPr lang="en-US" sz="1800" b="1" i="0" dirty="0">
                <a:effectLst/>
                <a:latin typeface="+mj-lt"/>
              </a:rPr>
              <a:t> (Portugal) </a:t>
            </a:r>
          </a:p>
          <a:p>
            <a:pPr marL="0" indent="0">
              <a:buNone/>
            </a:pPr>
            <a:endParaRPr lang="en-US" sz="3100" b="0" i="0" u="none" strike="noStrike" baseline="0" dirty="0">
              <a:latin typeface="+mj-lt"/>
            </a:endParaRPr>
          </a:p>
          <a:p>
            <a:r>
              <a:rPr lang="en-US" sz="1900" i="0" u="none" strike="noStrike" baseline="0" dirty="0">
                <a:latin typeface="+mj-lt"/>
              </a:rPr>
              <a:t>INTRODUCTION TO FAMILY-CENTRED CARE </a:t>
            </a:r>
            <a:r>
              <a:rPr lang="en-US" sz="1900" dirty="0">
                <a:latin typeface="+mj-lt"/>
              </a:rPr>
              <a:t>- </a:t>
            </a:r>
            <a:r>
              <a:rPr lang="en-US" sz="1900" i="0" u="none" strike="noStrike" baseline="0" dirty="0">
                <a:latin typeface="+mj-lt"/>
              </a:rPr>
              <a:t>Anne-Sophie Darlington (United Kingdom)</a:t>
            </a:r>
          </a:p>
          <a:p>
            <a:r>
              <a:rPr lang="en-US" sz="1900" i="0" u="none" strike="noStrike" baseline="0" dirty="0">
                <a:latin typeface="+mj-lt"/>
              </a:rPr>
              <a:t>OVERVIEW OF WHAT THE NURSING ROLE IN FAMILY-CENTERED CARE- Jennifer Mclean (Canada)</a:t>
            </a:r>
          </a:p>
          <a:p>
            <a:r>
              <a:rPr lang="en-US" sz="1900" i="0" u="none" strike="noStrike" baseline="0" dirty="0">
                <a:latin typeface="+mj-lt"/>
              </a:rPr>
              <a:t>THE ROLE OF A PHYSICIAN IN FAMILY-CENTERED CARE IS AND HOW ONE CAN INCORPORATE IT </a:t>
            </a:r>
            <a:r>
              <a:rPr lang="en-US" sz="1900" dirty="0">
                <a:latin typeface="+mj-lt"/>
              </a:rPr>
              <a:t>- </a:t>
            </a:r>
            <a:r>
              <a:rPr lang="en-US" sz="1900" i="0" u="none" strike="noStrike" baseline="0" dirty="0">
                <a:latin typeface="+mj-lt"/>
              </a:rPr>
              <a:t>Stefan </a:t>
            </a:r>
            <a:r>
              <a:rPr lang="en-US" sz="1900" i="0" u="none" strike="noStrike" baseline="0" dirty="0" err="1">
                <a:latin typeface="+mj-lt"/>
              </a:rPr>
              <a:t>Friedrichsdorf</a:t>
            </a:r>
            <a:r>
              <a:rPr lang="en-US" sz="1900" i="0" u="none" strike="noStrike" baseline="0" dirty="0">
                <a:latin typeface="+mj-lt"/>
              </a:rPr>
              <a:t> (USA)</a:t>
            </a:r>
          </a:p>
          <a:p>
            <a:r>
              <a:rPr lang="en-US" sz="1900" i="0" u="none" strike="noStrike" baseline="0" dirty="0">
                <a:latin typeface="+mj-lt"/>
              </a:rPr>
              <a:t>FAMILY-CENTRED CARE FROM CCI PERSPECTIVE. ROLE OF PARENTS AND WHY IT IS IMPORTANT- Georgia </a:t>
            </a:r>
            <a:r>
              <a:rPr lang="en-US" sz="1900" i="0" u="none" strike="noStrike" baseline="0" dirty="0" err="1">
                <a:latin typeface="+mj-lt"/>
              </a:rPr>
              <a:t>Kokkinou</a:t>
            </a:r>
            <a:r>
              <a:rPr lang="en-US" sz="1900" i="0" u="none" strike="noStrike" baseline="0" dirty="0">
                <a:latin typeface="+mj-lt"/>
              </a:rPr>
              <a:t> (Greece)</a:t>
            </a:r>
          </a:p>
          <a:p>
            <a:r>
              <a:rPr lang="en-US" sz="1900" i="0" u="none" strike="noStrike" baseline="0" dirty="0">
                <a:latin typeface="+mj-lt"/>
              </a:rPr>
              <a:t>PANEL: HOW FAMILY-CENTERED CARE WAS INCORPORATED DURING THEIR CARE- Dawn Pickering (Canada), Oliver Acosta-Pickering (Canada), Alejandra Mendez (Chile), Sidney M. </a:t>
            </a:r>
            <a:r>
              <a:rPr lang="en-US" sz="1900" i="0" u="none" strike="noStrike" baseline="0" dirty="0" err="1">
                <a:latin typeface="+mj-lt"/>
              </a:rPr>
              <a:t>Chahonyo</a:t>
            </a:r>
            <a:r>
              <a:rPr lang="en-US" sz="1900" i="0" u="none" strike="noStrike" baseline="0" dirty="0">
                <a:latin typeface="+mj-lt"/>
              </a:rPr>
              <a:t> (Kenya)</a:t>
            </a:r>
          </a:p>
          <a:p>
            <a:r>
              <a:rPr lang="en-US" sz="1900" i="0" u="none" strike="noStrike" baseline="0" dirty="0">
                <a:latin typeface="+mj-lt"/>
              </a:rPr>
              <a:t>Q&amp;A</a:t>
            </a:r>
            <a:endParaRPr lang="en-US" sz="1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8224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37EDC-5D2E-1B93-0B78-34733972D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661" y="400643"/>
            <a:ext cx="9314120" cy="894715"/>
          </a:xfrm>
        </p:spPr>
        <p:txBody>
          <a:bodyPr>
            <a:normAutofit/>
          </a:bodyPr>
          <a:lstStyle/>
          <a:p>
            <a:pPr algn="ctr"/>
            <a:r>
              <a:rPr lang="en-US" sz="2000" b="1" i="0" u="none" strike="noStrike" baseline="0" dirty="0">
                <a:solidFill>
                  <a:srgbClr val="C00000"/>
                </a:solidFill>
                <a:latin typeface="Garamond" panose="02020404030301010803" pitchFamily="18" charset="0"/>
              </a:rPr>
              <a:t>“PAEDIATRIC ONCOLOGY VIRTUAL EDUCATIONAL RESOURCES”</a:t>
            </a:r>
            <a:endParaRPr lang="en-US" sz="2000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460D7-4143-7D34-8AC4-0AEF49C51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405" y="1472184"/>
            <a:ext cx="11461897" cy="502069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1800" b="1" i="0" u="none" strike="noStrike" baseline="0" dirty="0">
              <a:latin typeface="+mj-lt"/>
            </a:endParaRPr>
          </a:p>
          <a:p>
            <a:pPr marL="0" indent="0">
              <a:buNone/>
            </a:pPr>
            <a:r>
              <a:rPr lang="en-US" sz="2000" b="1" i="0" u="none" strike="noStrike" baseline="0" dirty="0">
                <a:latin typeface="+mj-lt"/>
              </a:rPr>
              <a:t>SIOP 2023 Education Day (Wednesday, </a:t>
            </a:r>
            <a:r>
              <a:rPr lang="en-US" sz="2000" b="1" dirty="0">
                <a:latin typeface="+mj-lt"/>
              </a:rPr>
              <a:t>11</a:t>
            </a:r>
            <a:r>
              <a:rPr lang="en-US" sz="2000" b="1" baseline="30000" dirty="0">
                <a:latin typeface="+mj-lt"/>
              </a:rPr>
              <a:t>th</a:t>
            </a:r>
            <a:r>
              <a:rPr lang="en-US" sz="2000" b="1" dirty="0">
                <a:latin typeface="+mj-lt"/>
              </a:rPr>
              <a:t> October 2023)</a:t>
            </a:r>
          </a:p>
          <a:p>
            <a:pPr marL="0" indent="0">
              <a:buNone/>
            </a:pPr>
            <a:r>
              <a:rPr lang="en-US" sz="2000" b="1" i="0" u="none" strike="noStrike" baseline="0" dirty="0">
                <a:latin typeface="+mj-lt"/>
              </a:rPr>
              <a:t>Time: 1345 - 1515</a:t>
            </a:r>
          </a:p>
          <a:p>
            <a:pPr marL="0" indent="0">
              <a:buNone/>
            </a:pPr>
            <a:r>
              <a:rPr lang="en-US" sz="2000" b="1" i="0" u="none" strike="noStrike" baseline="0" dirty="0">
                <a:latin typeface="+mj-lt"/>
              </a:rPr>
              <a:t>Room: 210 Hall</a:t>
            </a:r>
          </a:p>
          <a:p>
            <a:pPr marL="0" indent="0">
              <a:buNone/>
            </a:pPr>
            <a:r>
              <a:rPr lang="en-US" sz="2000" b="1" i="0" u="none" strike="noStrike" baseline="0" dirty="0">
                <a:latin typeface="+mj-lt"/>
              </a:rPr>
              <a:t>Moderators: Muhammad Saghir Khan , Neil Ranasinghe, Nita Radhakrishnan</a:t>
            </a:r>
          </a:p>
          <a:p>
            <a:pPr marL="0" indent="0">
              <a:buNone/>
            </a:pPr>
            <a:endParaRPr lang="en-US" sz="1800" b="0" i="0" u="none" strike="noStrike" baseline="0" dirty="0">
              <a:latin typeface="+mj-lt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latin typeface="+mj-lt"/>
              </a:rPr>
              <a:t>SIOP’s Virtual Educational Offerings- </a:t>
            </a:r>
            <a:r>
              <a:rPr lang="en-US" sz="18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Muhammad Saghir Khan</a:t>
            </a:r>
            <a:endParaRPr lang="en-US" sz="1800" b="1" i="0" u="none" strike="noStrike" baseline="0" dirty="0">
              <a:latin typeface="+mj-lt"/>
            </a:endParaRPr>
          </a:p>
          <a:p>
            <a:pPr>
              <a:lnSpc>
                <a:spcPct val="100000"/>
              </a:lnSpc>
            </a:pPr>
            <a:endParaRPr lang="en-US" sz="1800" b="1" i="0" u="none" strike="noStrike" baseline="0" dirty="0">
              <a:latin typeface="+mj-lt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1800" b="1" i="0" u="none" strike="noStrike" baseline="0" dirty="0">
                <a:latin typeface="+mj-lt"/>
              </a:rPr>
              <a:t>“Free of Cost” and “Open for All” Virtual Educational Platforms- Neil Ranasinghe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1800" b="1" i="0" u="none" strike="noStrike" baseline="0" dirty="0"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en-US" sz="1800" b="1" i="0" u="none" strike="noStrike" baseline="0" dirty="0">
                <a:latin typeface="+mj-lt"/>
              </a:rPr>
              <a:t>International Pediatric Association and Pediatric Oncology Education- Nita Radhakrishnan</a:t>
            </a:r>
          </a:p>
          <a:p>
            <a:pPr>
              <a:lnSpc>
                <a:spcPct val="100000"/>
              </a:lnSpc>
            </a:pPr>
            <a:r>
              <a:rPr lang="en-US" sz="1800" b="1" dirty="0">
                <a:latin typeface="+mj-lt"/>
              </a:rPr>
              <a:t>Audience engagement- SLIDO Voting and Comments</a:t>
            </a:r>
            <a:endParaRPr lang="en-US" sz="1800" b="1" i="0" u="none" strike="noStrike" baseline="0" dirty="0"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en-US" sz="1800" b="1" i="0" u="none" strike="noStrike" baseline="0" dirty="0">
                <a:latin typeface="+mj-lt"/>
              </a:rPr>
              <a:t>Interactive Panel Discussion: "Strengthening Virtual Educational Resources- the Way Forward"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2100" b="1" dirty="0">
                <a:latin typeface="+mj-lt"/>
              </a:rPr>
              <a:t>Panelists: </a:t>
            </a:r>
            <a:r>
              <a:rPr lang="en-US" sz="2100" b="0" i="0" u="none" strike="noStrike" baseline="0" dirty="0">
                <a:latin typeface="+mj-lt"/>
              </a:rPr>
              <a:t>Guillermo </a:t>
            </a:r>
            <a:r>
              <a:rPr lang="en-US" sz="2100" b="0" i="0" u="none" strike="noStrike" baseline="0" dirty="0" err="1">
                <a:latin typeface="+mj-lt"/>
              </a:rPr>
              <a:t>Chantada</a:t>
            </a:r>
            <a:r>
              <a:rPr lang="en-US" sz="2100" b="0" i="0" u="none" strike="noStrike" baseline="0" dirty="0">
                <a:latin typeface="+mj-lt"/>
              </a:rPr>
              <a:t> (SIOP President), </a:t>
            </a:r>
            <a:r>
              <a:rPr lang="en-US" sz="2100" b="0" i="0" dirty="0" err="1">
                <a:effectLst/>
                <a:latin typeface="+mj-lt"/>
              </a:rPr>
              <a:t>François</a:t>
            </a:r>
            <a:r>
              <a:rPr lang="en-US" sz="2100" b="0" i="0" dirty="0">
                <a:effectLst/>
                <a:latin typeface="+mj-lt"/>
              </a:rPr>
              <a:t> </a:t>
            </a:r>
            <a:r>
              <a:rPr lang="en-US" sz="2100" b="0" i="0" dirty="0" err="1">
                <a:effectLst/>
                <a:latin typeface="+mj-lt"/>
              </a:rPr>
              <a:t>Doz</a:t>
            </a:r>
            <a:r>
              <a:rPr lang="en-US" sz="2100" b="0" i="0" dirty="0">
                <a:effectLst/>
                <a:latin typeface="+mj-lt"/>
              </a:rPr>
              <a:t> (SIOP Education and Training Committee), </a:t>
            </a:r>
            <a:r>
              <a:rPr lang="en-US" sz="2100" b="0" i="0" u="none" strike="noStrike" baseline="0" dirty="0" err="1">
                <a:latin typeface="+mj-lt"/>
              </a:rPr>
              <a:t>Korede</a:t>
            </a:r>
            <a:r>
              <a:rPr lang="en-US" sz="2100" b="0" i="0" u="none" strike="noStrike" baseline="0" dirty="0">
                <a:latin typeface="+mj-lt"/>
              </a:rPr>
              <a:t> Akindele (Young SIOP), </a:t>
            </a:r>
            <a:r>
              <a:rPr lang="en-US" sz="2100" b="0" i="0" dirty="0">
                <a:solidFill>
                  <a:srgbClr val="000000"/>
                </a:solidFill>
                <a:effectLst/>
                <a:latin typeface="+mj-lt"/>
              </a:rPr>
              <a:t>Courtney Sullivan </a:t>
            </a:r>
            <a:r>
              <a:rPr lang="en-US" sz="2100" b="0" i="0" u="none" strike="noStrike" baseline="0" dirty="0">
                <a:latin typeface="+mj-lt"/>
              </a:rPr>
              <a:t>(SIOP Nursing Network), Claudia Sampor (TELEO), Stacey </a:t>
            </a:r>
            <a:r>
              <a:rPr lang="en-US" sz="2100" b="0" i="0" u="none" strike="noStrike" baseline="0" dirty="0" err="1">
                <a:latin typeface="+mj-lt"/>
              </a:rPr>
              <a:t>Marjerrison</a:t>
            </a:r>
            <a:r>
              <a:rPr lang="en-US" sz="2100" b="0" i="0" u="none" strike="noStrike" baseline="0" dirty="0">
                <a:latin typeface="+mj-lt"/>
              </a:rPr>
              <a:t> (Canadian Pediatric Association), </a:t>
            </a:r>
            <a:r>
              <a:rPr lang="en-US" sz="2100" b="0" i="0" dirty="0">
                <a:effectLst/>
                <a:latin typeface="+mj-lt"/>
              </a:rPr>
              <a:t>Laila </a:t>
            </a:r>
            <a:r>
              <a:rPr lang="en-US" sz="2100" b="0" i="0" dirty="0" err="1">
                <a:effectLst/>
                <a:latin typeface="+mj-lt"/>
              </a:rPr>
              <a:t>Hessissen</a:t>
            </a:r>
            <a:r>
              <a:rPr lang="en-US" sz="2100" b="0" i="0" u="none" strike="noStrike" baseline="0" dirty="0">
                <a:latin typeface="+mj-lt"/>
              </a:rPr>
              <a:t> (GFAOP), Daniel Moreira (St. Jude/C4K), Iman </a:t>
            </a:r>
            <a:r>
              <a:rPr lang="en-US" sz="2100" b="0" i="0" u="none" strike="noStrike" baseline="0" dirty="0" err="1">
                <a:latin typeface="+mj-lt"/>
              </a:rPr>
              <a:t>Sidhom</a:t>
            </a:r>
            <a:r>
              <a:rPr lang="en-US" sz="2100" b="0" i="0" u="none" strike="noStrike" baseline="0" dirty="0">
                <a:latin typeface="+mj-lt"/>
              </a:rPr>
              <a:t> (POEM), Hafeez </a:t>
            </a:r>
            <a:r>
              <a:rPr lang="en-US" sz="2100" b="0" i="0" u="none" strike="noStrike" baseline="0" dirty="0" err="1">
                <a:latin typeface="+mj-lt"/>
              </a:rPr>
              <a:t>Abdelhafeez</a:t>
            </a:r>
            <a:r>
              <a:rPr lang="en-US" sz="2100" b="0" i="0" u="none" strike="noStrike" baseline="0" dirty="0">
                <a:latin typeface="+mj-lt"/>
              </a:rPr>
              <a:t> (IPSO), Rejin Kebudi (Istanbul University), Natia </a:t>
            </a:r>
            <a:r>
              <a:rPr lang="en-US" sz="2100" b="0" i="0" u="none" strike="noStrike" baseline="0" dirty="0" err="1">
                <a:latin typeface="+mj-lt"/>
              </a:rPr>
              <a:t>Esiashvili</a:t>
            </a:r>
            <a:r>
              <a:rPr lang="en-US" sz="2100" b="0" i="0" u="none" strike="noStrike" baseline="0" dirty="0">
                <a:latin typeface="+mj-lt"/>
              </a:rPr>
              <a:t> (PROS), Lee Dupuis (</a:t>
            </a:r>
            <a:r>
              <a:rPr lang="en-US" sz="2100" b="0" i="0" u="none" strike="noStrike" baseline="0" dirty="0" err="1">
                <a:latin typeface="+mj-lt"/>
              </a:rPr>
              <a:t>iPOG</a:t>
            </a:r>
            <a:r>
              <a:rPr lang="en-US" sz="2100" b="0" i="0" u="none" strike="noStrike" baseline="0" dirty="0">
                <a:latin typeface="+mj-lt"/>
              </a:rPr>
              <a:t>)</a:t>
            </a:r>
          </a:p>
          <a:p>
            <a:pPr marL="0" indent="0" algn="l">
              <a:buNone/>
            </a:pPr>
            <a:endParaRPr lang="en-US" sz="180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1117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34C1D-EB62-E25C-88AC-51389B074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7999" y="136525"/>
            <a:ext cx="8992781" cy="1279083"/>
          </a:xfrm>
        </p:spPr>
        <p:txBody>
          <a:bodyPr>
            <a:normAutofit fontScale="90000"/>
          </a:bodyPr>
          <a:lstStyle/>
          <a:p>
            <a:r>
              <a:rPr lang="en-US" sz="2400" b="0" i="0" u="none" strike="noStrike" baseline="0" dirty="0"/>
              <a:t> “</a:t>
            </a:r>
            <a:r>
              <a:rPr lang="en-US" sz="2400" b="1" i="0" u="none" strike="noStrike" baseline="0" dirty="0"/>
              <a:t>GLOBAL HEALTH - THE WHO GICC, THE GLOBAL MEDICINES PLATFORM, SIOPPARC, SIOP GLOBAL MAPPING AND THE SIOP -ST JUDE ARIA GUIDELINECOLLABORATION”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AFD60-EAFE-65AB-73C7-E42CAB7A0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140" y="1825625"/>
            <a:ext cx="11440632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b="1" i="0" u="none" strike="noStrike" baseline="0" dirty="0">
                <a:latin typeface="+mj-lt"/>
              </a:rPr>
              <a:t>SIOP 2023 Education Day (Wednesday, </a:t>
            </a:r>
            <a:r>
              <a:rPr lang="en-US" sz="1800" b="1" dirty="0">
                <a:latin typeface="+mj-lt"/>
              </a:rPr>
              <a:t>11</a:t>
            </a:r>
            <a:r>
              <a:rPr lang="en-US" sz="1800" b="1" baseline="30000" dirty="0">
                <a:latin typeface="+mj-lt"/>
              </a:rPr>
              <a:t>th</a:t>
            </a:r>
            <a:r>
              <a:rPr lang="en-US" sz="1800" b="1" dirty="0">
                <a:latin typeface="+mj-lt"/>
              </a:rPr>
              <a:t> October 2023)</a:t>
            </a:r>
          </a:p>
          <a:p>
            <a:pPr marL="0" indent="0">
              <a:buNone/>
            </a:pPr>
            <a:r>
              <a:rPr lang="en-US" sz="1800" b="1" i="0" u="none" strike="noStrike" baseline="0" dirty="0">
                <a:latin typeface="+mj-lt"/>
              </a:rPr>
              <a:t>Time: 1545-1715</a:t>
            </a:r>
          </a:p>
          <a:p>
            <a:pPr marL="0" indent="0">
              <a:buNone/>
            </a:pPr>
            <a:r>
              <a:rPr lang="en-US" sz="1800" b="1" i="0" u="none" strike="noStrike" baseline="0" dirty="0">
                <a:latin typeface="+mj-lt"/>
              </a:rPr>
              <a:t>Room: 210 Hall</a:t>
            </a:r>
          </a:p>
          <a:p>
            <a:pPr marL="0" indent="0">
              <a:buNone/>
            </a:pPr>
            <a:r>
              <a:rPr lang="en-US" sz="1800" b="1" i="0" u="none" strike="noStrike" baseline="0" dirty="0">
                <a:latin typeface="+mj-lt"/>
              </a:rPr>
              <a:t>Moderators: Michael Sullivan, Kathy Pritchard-Jones, and Muhammad Saghir Khan</a:t>
            </a:r>
          </a:p>
          <a:p>
            <a:pPr marL="0" indent="0">
              <a:buNone/>
            </a:pPr>
            <a:endParaRPr lang="en-US" sz="18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+mj-lt"/>
              </a:rPr>
              <a:t>WHO GICC: UPDATE FROM THE WHO CANCER TEAM </a:t>
            </a:r>
            <a:r>
              <a:rPr lang="en-US" sz="1800" dirty="0">
                <a:solidFill>
                  <a:srgbClr val="000000"/>
                </a:solidFill>
                <a:latin typeface="+mj-lt"/>
              </a:rPr>
              <a:t>- 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+mj-lt"/>
              </a:rPr>
              <a:t>Roberta J. Ortiz (Switzerland)/Andre </a:t>
            </a:r>
            <a:r>
              <a:rPr lang="en-US" sz="1800" i="0" u="none" strike="noStrike" baseline="0" dirty="0" err="1">
                <a:solidFill>
                  <a:srgbClr val="000000"/>
                </a:solidFill>
                <a:latin typeface="+mj-lt"/>
              </a:rPr>
              <a:t>Ilbawi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+mj-lt"/>
              </a:rPr>
              <a:t> (Switzerland)</a:t>
            </a:r>
          </a:p>
          <a:p>
            <a:r>
              <a:rPr lang="en-US" sz="1800" i="0" u="none" strike="noStrike" baseline="0" dirty="0">
                <a:solidFill>
                  <a:srgbClr val="000000"/>
                </a:solidFill>
                <a:latin typeface="+mj-lt"/>
              </a:rPr>
              <a:t>THE GLOBAL MEDICINES PLATFORM: PROGRESS UPDATE </a:t>
            </a:r>
            <a:r>
              <a:rPr lang="en-US" sz="1800" dirty="0">
                <a:solidFill>
                  <a:srgbClr val="000000"/>
                </a:solidFill>
                <a:latin typeface="+mj-lt"/>
              </a:rPr>
              <a:t>- 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+mj-lt"/>
              </a:rPr>
              <a:t>Carlos Rodriguez-Galindo (USA) and </a:t>
            </a:r>
            <a:r>
              <a:rPr lang="en-US" sz="1800" i="0" u="none" strike="noStrike" baseline="0" dirty="0" err="1">
                <a:solidFill>
                  <a:srgbClr val="000000"/>
                </a:solidFill>
                <a:latin typeface="+mj-lt"/>
              </a:rPr>
              <a:t>Nickhill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+mj-lt"/>
              </a:rPr>
              <a:t> Bhakta (USA)</a:t>
            </a:r>
          </a:p>
          <a:p>
            <a:r>
              <a:rPr lang="en-US" sz="1800" i="0" u="none" strike="noStrike" baseline="0" dirty="0">
                <a:solidFill>
                  <a:srgbClr val="000000"/>
                </a:solidFill>
                <a:latin typeface="+mj-lt"/>
              </a:rPr>
              <a:t>SIOP PARC: BUILDING GLOBAL RESEARCH CAPACITY FOR CHILDHOOD CANCER- Guillermo L. </a:t>
            </a:r>
            <a:r>
              <a:rPr lang="en-US" sz="1800" i="0" u="none" strike="noStrike" baseline="0" dirty="0" err="1">
                <a:solidFill>
                  <a:srgbClr val="000000"/>
                </a:solidFill>
                <a:latin typeface="+mj-lt"/>
              </a:rPr>
              <a:t>Chantada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+mj-lt"/>
              </a:rPr>
              <a:t> (Uruguay)</a:t>
            </a:r>
          </a:p>
          <a:p>
            <a:r>
              <a:rPr lang="en-US" sz="1800" i="0" u="none" strike="noStrike" baseline="0" dirty="0">
                <a:solidFill>
                  <a:srgbClr val="000000"/>
                </a:solidFill>
                <a:latin typeface="+mj-lt"/>
              </a:rPr>
              <a:t>PUTTING CHILDHOOD CANCER ON THE MAP: UPDATE ON SIOP GLOBAL MAPPINGINITIATIVE- </a:t>
            </a:r>
            <a:r>
              <a:rPr lang="en-US" sz="1800" i="0" u="none" strike="noStrike" baseline="0" dirty="0" err="1">
                <a:solidFill>
                  <a:srgbClr val="000000"/>
                </a:solidFill>
                <a:latin typeface="+mj-lt"/>
              </a:rPr>
              <a:t>Maite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800" i="0" u="none" strike="noStrike" baseline="0" dirty="0" err="1">
                <a:solidFill>
                  <a:srgbClr val="000000"/>
                </a:solidFill>
                <a:latin typeface="+mj-lt"/>
              </a:rPr>
              <a:t>Gorostegui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+mj-lt"/>
              </a:rPr>
              <a:t> (Spain)</a:t>
            </a:r>
          </a:p>
          <a:p>
            <a:r>
              <a:rPr lang="en-US" sz="1800" i="0" u="none" strike="noStrike" baseline="0" dirty="0">
                <a:solidFill>
                  <a:srgbClr val="000000"/>
                </a:solidFill>
                <a:latin typeface="+mj-lt"/>
              </a:rPr>
              <a:t>THE ARIA GUIDE: THE CHILDHOOD CANCER GLOBAL GUIDELINES INITIATIVE - Michael Sullivan (Australia) and </a:t>
            </a:r>
            <a:r>
              <a:rPr lang="en-US" sz="1800" i="0" u="none" strike="noStrike" baseline="0" dirty="0" err="1">
                <a:solidFill>
                  <a:srgbClr val="000000"/>
                </a:solidFill>
                <a:latin typeface="+mj-lt"/>
              </a:rPr>
              <a:t>Nickhill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+mj-lt"/>
              </a:rPr>
              <a:t> Bhakta (USA)</a:t>
            </a:r>
          </a:p>
          <a:p>
            <a:r>
              <a:rPr lang="en-US" sz="1800" i="0" u="none" strike="noStrike" baseline="0" dirty="0">
                <a:solidFill>
                  <a:srgbClr val="000000"/>
                </a:solidFill>
                <a:latin typeface="+mj-lt"/>
              </a:rPr>
              <a:t>MODERATED DISCUSSION: HOW CAN SIOP MEMBERSHIP ENGAGE WITH GLOBAL CHILDCANCER PROJECTS? - AUDIENCE Q&amp;A 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84422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ACDD6-16BE-CB42-9656-60B6F5E29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0" y="365125"/>
            <a:ext cx="9011920" cy="1097915"/>
          </a:xfrm>
        </p:spPr>
        <p:txBody>
          <a:bodyPr>
            <a:normAutofit/>
          </a:bodyPr>
          <a:lstStyle/>
          <a:p>
            <a:r>
              <a:rPr lang="en-US" sz="3000" dirty="0"/>
              <a:t>“</a:t>
            </a:r>
            <a:r>
              <a:rPr lang="en-US" sz="3000" b="0" i="0" u="none" strike="noStrike" baseline="0" dirty="0"/>
              <a:t> </a:t>
            </a:r>
            <a:r>
              <a:rPr lang="en-US" sz="3000" b="1" i="0" u="none" strike="noStrike" baseline="0" dirty="0"/>
              <a:t>HANS-PETER WAGNER PRIZE SESSION”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8E958-CE5A-7F21-CF33-3C85E8BD6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i="0" u="none" strike="noStrike" baseline="0" dirty="0">
                <a:latin typeface="+mj-lt"/>
              </a:rPr>
              <a:t>SIOP 2023 Day +2 (Friday, </a:t>
            </a:r>
            <a:r>
              <a:rPr lang="en-US" sz="2000" b="1" dirty="0">
                <a:latin typeface="+mj-lt"/>
              </a:rPr>
              <a:t>12</a:t>
            </a:r>
            <a:r>
              <a:rPr lang="en-US" sz="2000" b="1" baseline="30000" dirty="0">
                <a:latin typeface="+mj-lt"/>
              </a:rPr>
              <a:t>th</a:t>
            </a:r>
            <a:r>
              <a:rPr lang="en-US" sz="2000" b="1" dirty="0">
                <a:latin typeface="+mj-lt"/>
              </a:rPr>
              <a:t> October 2023)</a:t>
            </a:r>
          </a:p>
          <a:p>
            <a:pPr marL="0" indent="0">
              <a:buNone/>
            </a:pPr>
            <a:r>
              <a:rPr lang="en-US" sz="2000" b="1" i="0" u="none" strike="noStrike" baseline="0" dirty="0">
                <a:latin typeface="+mj-lt"/>
              </a:rPr>
              <a:t>Time: 1510-1540</a:t>
            </a:r>
          </a:p>
          <a:p>
            <a:pPr marL="0" indent="0">
              <a:buNone/>
            </a:pPr>
            <a:r>
              <a:rPr lang="en-US" sz="2000" b="1" i="0" u="none" strike="noStrike" baseline="0" dirty="0">
                <a:latin typeface="+mj-lt"/>
              </a:rPr>
              <a:t>Room: Canada 3 Hall</a:t>
            </a:r>
          </a:p>
          <a:p>
            <a:pPr marL="0" indent="0">
              <a:buNone/>
            </a:pPr>
            <a:r>
              <a:rPr lang="en-US" sz="2000" b="1" i="0" u="none" strike="noStrike" baseline="0" dirty="0">
                <a:latin typeface="+mj-lt"/>
              </a:rPr>
              <a:t>Moderators: Muhammad Saghir Khan, and Michael Sullivan</a:t>
            </a:r>
            <a:endParaRPr lang="en-US" sz="2000" b="1" dirty="0">
              <a:latin typeface="+mj-lt"/>
            </a:endParaRPr>
          </a:p>
          <a:p>
            <a:pPr algn="l"/>
            <a:endParaRPr lang="en-US" sz="2000" b="1" i="0" u="none" strike="noStrike" baseline="0" dirty="0">
              <a:solidFill>
                <a:srgbClr val="000000"/>
              </a:solidFill>
              <a:latin typeface="+mj-lt"/>
            </a:endParaRPr>
          </a:p>
          <a:p>
            <a:r>
              <a:rPr lang="en-US" sz="2400" i="0" u="none" strike="noStrike" baseline="0" dirty="0">
                <a:solidFill>
                  <a:srgbClr val="000000"/>
                </a:solidFill>
                <a:latin typeface="+mj-lt"/>
              </a:rPr>
              <a:t> REDUCING CHEMOTHERAPY DOSE INTENSITY BY 25% AND ADDING RITUXIMAB IMPROVES SURVIVAL IN PEDIATRIC MATURE B-CELL NON-HODGKIN'S LYMPHOMA IN LMIC SETTING- Venkatraman Radhakrishnan (India)</a:t>
            </a:r>
          </a:p>
          <a:p>
            <a:pPr marL="0" indent="0"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4198871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FCAB8-1E01-0EF4-CB04-F3DF85B47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0" y="365125"/>
            <a:ext cx="9011920" cy="1070483"/>
          </a:xfrm>
        </p:spPr>
        <p:txBody>
          <a:bodyPr/>
          <a:lstStyle/>
          <a:p>
            <a:r>
              <a:rPr lang="en-US" dirty="0"/>
              <a:t>“FROM SIOP PODC TO SIOP GHN”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DFBA-3A05-4A2F-79BC-1E8510EF6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700" b="1" i="0" u="none" strike="noStrike" baseline="0" dirty="0">
                <a:latin typeface="+mj-lt"/>
              </a:rPr>
              <a:t>SIOP 2023 Day +3 (Saturday, </a:t>
            </a:r>
            <a:r>
              <a:rPr lang="en-US" sz="1700" b="1" dirty="0">
                <a:latin typeface="+mj-lt"/>
              </a:rPr>
              <a:t>13</a:t>
            </a:r>
            <a:r>
              <a:rPr lang="en-US" sz="1700" b="1" baseline="30000" dirty="0">
                <a:latin typeface="+mj-lt"/>
              </a:rPr>
              <a:t>th</a:t>
            </a:r>
            <a:r>
              <a:rPr lang="en-US" sz="1700" b="1" dirty="0">
                <a:latin typeface="+mj-lt"/>
              </a:rPr>
              <a:t> October 2023)</a:t>
            </a:r>
          </a:p>
          <a:p>
            <a:pPr marL="0" indent="0">
              <a:buNone/>
            </a:pPr>
            <a:r>
              <a:rPr lang="en-US" sz="1700" b="1" i="0" u="none" strike="noStrike" baseline="0" dirty="0">
                <a:latin typeface="+mj-lt"/>
              </a:rPr>
              <a:t>Time: 1050-1150</a:t>
            </a:r>
          </a:p>
          <a:p>
            <a:pPr marL="0" indent="0">
              <a:buNone/>
            </a:pPr>
            <a:r>
              <a:rPr lang="en-US" sz="1700" b="1" i="0" u="none" strike="noStrike" baseline="0" dirty="0">
                <a:latin typeface="+mj-lt"/>
              </a:rPr>
              <a:t>Room: 206-208 Hall</a:t>
            </a:r>
          </a:p>
          <a:p>
            <a:pPr marL="0" indent="0">
              <a:buNone/>
            </a:pPr>
            <a:r>
              <a:rPr lang="en-US" sz="1700" b="1" i="0" u="none" strike="noStrike" baseline="0" dirty="0">
                <a:latin typeface="+mj-lt"/>
              </a:rPr>
              <a:t>Moderators: Muhammad Saghir Khan, Michael Sullivan, and Bilal Qureshi</a:t>
            </a:r>
          </a:p>
          <a:p>
            <a:pPr marL="0" indent="0">
              <a:buNone/>
            </a:pPr>
            <a:endParaRPr lang="en-US" sz="1800" dirty="0">
              <a:latin typeface="+mj-lt"/>
            </a:endParaRPr>
          </a:p>
          <a:p>
            <a:r>
              <a:rPr lang="en-US" sz="1800" dirty="0">
                <a:latin typeface="+mj-lt"/>
              </a:rPr>
              <a:t>SIOP GHN transformation- key decisions from GHN Annual Assembly</a:t>
            </a:r>
          </a:p>
          <a:p>
            <a:r>
              <a:rPr lang="en-US" sz="1800" b="0" i="0" u="none" strike="noStrike" baseline="0" dirty="0">
                <a:latin typeface="+mj-lt"/>
              </a:rPr>
              <a:t>Alignment with SIOP Vision and Mission</a:t>
            </a:r>
          </a:p>
          <a:p>
            <a:r>
              <a:rPr lang="en-US" sz="1800" dirty="0">
                <a:latin typeface="+mj-lt"/>
              </a:rPr>
              <a:t>Q&amp;A</a:t>
            </a:r>
            <a:endParaRPr lang="en-US" sz="1800" b="0" i="0" u="none" strike="noStrike" baseline="0" dirty="0">
              <a:latin typeface="+mj-lt"/>
            </a:endParaRPr>
          </a:p>
          <a:p>
            <a:pPr marL="0" indent="0">
              <a:buNone/>
            </a:pPr>
            <a:endParaRPr lang="en-US" sz="1700" b="0" i="0" u="none" strike="noStrike" baseline="0" dirty="0">
              <a:latin typeface="+mj-lt"/>
            </a:endParaRPr>
          </a:p>
          <a:p>
            <a:pPr marL="0" indent="0">
              <a:buNone/>
            </a:pPr>
            <a:endParaRPr lang="en-US" sz="1700" b="1" dirty="0">
              <a:latin typeface="+mj-lt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336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6A0FC-E55F-E218-BFAA-B4A44897F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0" y="365125"/>
            <a:ext cx="9011920" cy="1143635"/>
          </a:xfrm>
        </p:spPr>
        <p:txBody>
          <a:bodyPr>
            <a:normAutofit/>
          </a:bodyPr>
          <a:lstStyle/>
          <a:p>
            <a:r>
              <a:rPr lang="en-US" sz="2400" b="1" i="0" dirty="0">
                <a:effectLst/>
              </a:rPr>
              <a:t>“UNDERNUTRITION IN CHILDHOOD CANCER IN LMICS”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54E86-CEF8-0E48-BB73-AEBC13AA9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700" b="1" i="0" u="none" strike="noStrike" baseline="0" dirty="0">
                <a:latin typeface="+mj-lt"/>
              </a:rPr>
              <a:t>SIOP 2023 Day +3 (Saturday, </a:t>
            </a:r>
            <a:r>
              <a:rPr lang="en-US" sz="1700" b="1" dirty="0">
                <a:latin typeface="+mj-lt"/>
              </a:rPr>
              <a:t>14</a:t>
            </a:r>
            <a:r>
              <a:rPr lang="en-US" sz="1700" b="1" baseline="30000" dirty="0">
                <a:latin typeface="+mj-lt"/>
              </a:rPr>
              <a:t>th</a:t>
            </a:r>
            <a:r>
              <a:rPr lang="en-US" sz="1700" b="1" dirty="0">
                <a:latin typeface="+mj-lt"/>
              </a:rPr>
              <a:t> October 2023)</a:t>
            </a:r>
          </a:p>
          <a:p>
            <a:pPr marL="0" indent="0">
              <a:buNone/>
            </a:pPr>
            <a:r>
              <a:rPr lang="en-US" sz="1700" b="1" i="0" u="none" strike="noStrike" baseline="0" dirty="0">
                <a:latin typeface="+mj-lt"/>
              </a:rPr>
              <a:t>Time: 0800-0900</a:t>
            </a:r>
          </a:p>
          <a:p>
            <a:pPr marL="0" indent="0">
              <a:buNone/>
            </a:pPr>
            <a:r>
              <a:rPr lang="en-US" sz="1700" b="1" i="0" u="none" strike="noStrike" baseline="0" dirty="0">
                <a:latin typeface="+mj-lt"/>
              </a:rPr>
              <a:t>Room: 210 Hall</a:t>
            </a:r>
            <a:endParaRPr lang="en-US" sz="1700" b="1" dirty="0">
              <a:latin typeface="+mj-lt"/>
            </a:endParaRPr>
          </a:p>
          <a:p>
            <a:pPr marL="0" indent="0">
              <a:buNone/>
            </a:pPr>
            <a:r>
              <a:rPr lang="en-US" sz="1700" b="1" dirty="0">
                <a:latin typeface="+mj-lt"/>
              </a:rPr>
              <a:t>Moderators: </a:t>
            </a:r>
            <a:r>
              <a:rPr lang="en-US" sz="1700" b="1" i="0" dirty="0">
                <a:solidFill>
                  <a:srgbClr val="000000"/>
                </a:solidFill>
                <a:effectLst/>
                <a:latin typeface="+mj-lt"/>
              </a:rPr>
              <a:t>Minke Huibers (Netherland) and Judy Schoeman (South Africa)</a:t>
            </a:r>
          </a:p>
          <a:p>
            <a:pPr marL="0" indent="0">
              <a:buNone/>
            </a:pPr>
            <a:endParaRPr lang="en-US" sz="1800" b="1" i="0" dirty="0">
              <a:solidFill>
                <a:srgbClr val="000000"/>
              </a:solidFill>
              <a:effectLst/>
              <a:latin typeface="+mj-lt"/>
            </a:endParaRPr>
          </a:p>
          <a:p>
            <a:r>
              <a:rPr lang="en-US" sz="1800" b="0" i="0" dirty="0">
                <a:solidFill>
                  <a:srgbClr val="000000"/>
                </a:solidFill>
                <a:effectLst/>
                <a:latin typeface="+mj-lt"/>
              </a:rPr>
              <a:t>Prevalence on malnutrition in childhood cancer in LMIC- A systematic review-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+mj-lt"/>
              </a:rPr>
              <a:t>Nthongase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+mj-lt"/>
              </a:rPr>
              <a:t>Makamo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+mj-lt"/>
              </a:rPr>
              <a:t> (Malawi)</a:t>
            </a:r>
            <a:endParaRPr lang="en-US" sz="1800" b="1" dirty="0">
              <a:solidFill>
                <a:srgbClr val="000000"/>
              </a:solidFill>
              <a:latin typeface="+mj-lt"/>
            </a:endParaRPr>
          </a:p>
          <a:p>
            <a:r>
              <a:rPr lang="en-US" sz="1800" b="0" i="0" dirty="0">
                <a:solidFill>
                  <a:srgbClr val="000000"/>
                </a:solidFill>
                <a:effectLst/>
                <a:latin typeface="+mj-lt"/>
              </a:rPr>
              <a:t>Nutritional &amp; Medical Implications and complications of SAM at cancer diagnosis- Maya Prasad (India)</a:t>
            </a:r>
            <a:endParaRPr lang="en-US" sz="1800" b="1" i="0" dirty="0">
              <a:solidFill>
                <a:srgbClr val="000000"/>
              </a:solidFill>
              <a:effectLst/>
              <a:latin typeface="+mj-lt"/>
            </a:endParaRPr>
          </a:p>
          <a:p>
            <a:r>
              <a:rPr lang="en-US" sz="1800" b="0" i="0" dirty="0">
                <a:solidFill>
                  <a:srgbClr val="000000"/>
                </a:solidFill>
                <a:effectLst/>
                <a:latin typeface="+mj-lt"/>
              </a:rPr>
              <a:t>The nutritional management of Severe Acute Malnutrition at cancer Diagnosis and during treatment- 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+mj-lt"/>
              </a:rPr>
              <a:t>Amy Lovell (New Zealand)</a:t>
            </a:r>
            <a:endParaRPr lang="en-US" sz="1800" b="1" dirty="0">
              <a:solidFill>
                <a:srgbClr val="000000"/>
              </a:solidFill>
              <a:latin typeface="+mj-lt"/>
            </a:endParaRPr>
          </a:p>
          <a:p>
            <a:r>
              <a:rPr lang="en-US" sz="1800" b="0" i="0" dirty="0">
                <a:solidFill>
                  <a:srgbClr val="222222"/>
                </a:solidFill>
                <a:effectLst/>
                <a:latin typeface="+mj-lt"/>
              </a:rPr>
              <a:t>The Role of Nutrition in Palliative Care in Paediatric oncology in LMIC-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+mj-lt"/>
              </a:rPr>
              <a:t>Megan Doherty (Canada)</a:t>
            </a:r>
          </a:p>
          <a:p>
            <a:r>
              <a:rPr lang="en-US" sz="1800" dirty="0">
                <a:solidFill>
                  <a:srgbClr val="000000"/>
                </a:solidFill>
                <a:latin typeface="+mj-lt"/>
              </a:rPr>
              <a:t>Q&amp;A</a:t>
            </a:r>
            <a:endParaRPr lang="en-US" sz="1800" b="1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083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1412</Words>
  <Application>Microsoft Office PowerPoint</Application>
  <PresentationFormat>Widescreen</PresentationFormat>
  <Paragraphs>162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Garamond</vt:lpstr>
      <vt:lpstr>Source Sans Pro</vt:lpstr>
      <vt:lpstr>Office Theme</vt:lpstr>
      <vt:lpstr>        SIOP GLOBAL HEALTH SESSIONS</vt:lpstr>
      <vt:lpstr>SIOP GHN ANNUAL ASSEMBLY (In-person only)</vt:lpstr>
      <vt:lpstr>“BEST OF SIOP GHN FREE PAPER SESSION”</vt:lpstr>
      <vt:lpstr>“ FAMILY-CENTERED CARE, CURE FOR MORE, CARE FOR ALL” Jointly organized by Young SIOP, Global Health, Nursing, Supportive Care Networks and CCI</vt:lpstr>
      <vt:lpstr>“PAEDIATRIC ONCOLOGY VIRTUAL EDUCATIONAL RESOURCES”</vt:lpstr>
      <vt:lpstr> “GLOBAL HEALTH - THE WHO GICC, THE GLOBAL MEDICINES PLATFORM, SIOPPARC, SIOP GLOBAL MAPPING AND THE SIOP -ST JUDE ARIA GUIDELINECOLLABORATION”</vt:lpstr>
      <vt:lpstr>“ HANS-PETER WAGNER PRIZE SESSION”</vt:lpstr>
      <vt:lpstr>“FROM SIOP PODC TO SIOP GHN”</vt:lpstr>
      <vt:lpstr>“UNDERNUTRITION IN CHILDHOOD CANCER IN LMICS”</vt:lpstr>
      <vt:lpstr>“PEDIATRIC ONCOLOGY CLINICAL TRIALS IN LMIC- CHALLENGES AND THE WAY FORWARD”</vt:lpstr>
      <vt:lpstr>Sessions of interest for   SIOP GHN MEMBERS</vt:lpstr>
      <vt:lpstr> “JOINT SESSION WITH GLOBAL HEALTH AND YOUNG SIOP AND AYA: PRECISION MEDICINE”</vt:lpstr>
      <vt:lpstr> SYMPOSIUM 06 “MY CHILD MATTERS - MANAGING EXISTING AND FUTURE ENDEMIC AND PANDEMIC DISEASES IN CHILDREN WITH CANCER”</vt:lpstr>
      <vt:lpstr>OTHERS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“PAEDIATRIC ONCOLOGY VIRTUAL EDUCATIONAL RESOURCES”</dc:title>
  <dc:creator>Muhammad Saghir</dc:creator>
  <cp:lastModifiedBy>Muhammad Saghir</cp:lastModifiedBy>
  <cp:revision>12</cp:revision>
  <dcterms:created xsi:type="dcterms:W3CDTF">2023-10-02T21:11:59Z</dcterms:created>
  <dcterms:modified xsi:type="dcterms:W3CDTF">2023-10-03T15:34:05Z</dcterms:modified>
</cp:coreProperties>
</file>